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89" r:id="rId2"/>
    <p:sldId id="290" r:id="rId3"/>
    <p:sldId id="291" r:id="rId4"/>
    <p:sldId id="332" r:id="rId5"/>
    <p:sldId id="333" r:id="rId6"/>
    <p:sldId id="334" r:id="rId7"/>
    <p:sldId id="335" r:id="rId8"/>
    <p:sldId id="336" r:id="rId9"/>
    <p:sldId id="337" r:id="rId10"/>
    <p:sldId id="339" r:id="rId11"/>
    <p:sldId id="338" r:id="rId12"/>
    <p:sldId id="265" r:id="rId13"/>
    <p:sldId id="266" r:id="rId14"/>
    <p:sldId id="267" r:id="rId15"/>
    <p:sldId id="268" r:id="rId16"/>
    <p:sldId id="256"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type="screen16x9"/>
  <p:notesSz cx="6858000" cy="9144000"/>
  <p:embeddedFontLst>
    <p:embeddedFont>
      <p:font typeface="Diba" panose="01000504000000020004" pitchFamily="2" charset="-78"/>
      <p:regular r:id="rId38"/>
    </p:embeddedFon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
      <p:font typeface="Vazirmatn" panose="020B0604020202020204" charset="-78"/>
      <p:regular r:id="rId47"/>
      <p:bold r:id="rId48"/>
    </p:embeddedFont>
    <p:embeddedFont>
      <p:font typeface="Yekan Bakh ExtraBlack" panose="00000A00000000000000" pitchFamily="50" charset="-78"/>
      <p:bold r:id="rId49"/>
    </p:embeddedFont>
    <p:embeddedFont>
      <p:font typeface="Yekan Bakh ExtraBold" panose="00000900000000000000" pitchFamily="50" charset="-78"/>
      <p:bold r:id="rId50"/>
    </p:embeddedFont>
    <p:embeddedFont>
      <p:font typeface="Yekan Bakh FaNum SemiBold" panose="00000700000000000000" pitchFamily="50" charset="-78"/>
      <p:bold r:id="rId51"/>
    </p:embeddedFont>
    <p:embeddedFont>
      <p:font typeface="Yekan Bakh VF Black" panose="00000500000000000000" pitchFamily="2" charset="-78"/>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jeFsu0aDVxAtNUrLMHj/B3bTpg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350"/>
    <a:srgbClr val="24428B"/>
    <a:srgbClr val="E9AC7F"/>
    <a:srgbClr val="ED8A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3" d="100"/>
          <a:sy n="193" d="100"/>
        </p:scale>
        <p:origin x="864" y="1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Yekan Bakh ExtraBold" panose="00000900000000000000" pitchFamily="50" charset="-78"/>
        <a:ea typeface="Yekan Bakh ExtraBold" panose="00000900000000000000" pitchFamily="50" charset="-78"/>
        <a:cs typeface="Yekan Bakh ExtraBold" panose="00000900000000000000" pitchFamily="50" charset="-78"/>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68bc1bb0c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368bc1bb0c1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8bc1bb0c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368bc1bb0c1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68bc1bb0c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368bc1bb0c1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8982350dc3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8982350dc3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8982350dc3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38982350dc3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8982350dc3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38982350dc3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8957c5dbb8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38957c5dbb8_5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8982350dc3_2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38982350dc3_2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8982350dc3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38982350dc3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9a34fa027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389a34fa027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8982350dc3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38982350dc3_2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89a34fa02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389a34fa027_3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8982350dc3_2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38982350dc3_2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8982350dc3_2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8982350dc3_2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897e9ba71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897e9ba7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8982350dc3_2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38982350dc3_2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8982350dc3_2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38982350dc3_2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8982350dc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8982350dc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8982350dc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8982350dc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8982350dc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8982350dc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8982350dc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8982350dc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8982350dc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8982350dc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Yekan Bakh ExtraBold" panose="00000900000000000000" pitchFamily="50" charset="-78"/>
              <a:cs typeface="Yekan Bakh ExtraBold" panose="00000900000000000000" pitchFamily="50" charset="-7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37"/>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37"/>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37"/>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37"/>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37"/>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latin typeface="Yekan Bakh ExtraBold" panose="00000900000000000000" pitchFamily="50" charset="-78"/>
                <a:cs typeface="Yekan Bakh ExtraBold" panose="00000900000000000000" pitchFamily="50" charset="-78"/>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3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cxnSp>
        <p:nvCxnSpPr>
          <p:cNvPr id="58" name="Google Shape;58;p46"/>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9" name="Google Shape;59;p4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0" name="Google Shape;60;p46"/>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atin typeface="Yekan Bakh ExtraBold" panose="00000900000000000000" pitchFamily="50" charset="-78"/>
                <a:cs typeface="Yekan Bakh ExtraBold" panose="00000900000000000000" pitchFamily="50" charset="-78"/>
              </a:defRPr>
            </a:lvl1pPr>
          </a:lstStyle>
          <a:p>
            <a:endParaRPr/>
          </a:p>
        </p:txBody>
      </p:sp>
      <p:sp>
        <p:nvSpPr>
          <p:cNvPr id="61" name="Google Shape;61;p4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cxnSp>
        <p:nvCxnSpPr>
          <p:cNvPr id="63" name="Google Shape;63;p47"/>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4" name="Google Shape;64;p47"/>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5" name="Google Shape;65;p47"/>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Yekan Bakh ExtraBold" panose="00000900000000000000" pitchFamily="50" charset="-78"/>
                <a:ea typeface="Lato"/>
                <a:cs typeface="Yekan Bakh ExtraBold" panose="00000900000000000000" pitchFamily="50" charset="-78"/>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47"/>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atin typeface="Yekan Bakh ExtraBold" panose="00000900000000000000" pitchFamily="50" charset="-78"/>
                <a:cs typeface="Yekan Bakh ExtraBold" panose="00000900000000000000" pitchFamily="50" charset="-78"/>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7" name="Google Shape;67;p4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3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
        <p:cNvGrpSpPr/>
        <p:nvPr/>
      </p:nvGrpSpPr>
      <p:grpSpPr>
        <a:xfrm>
          <a:off x="0" y="0"/>
          <a:ext cx="0" cy="0"/>
          <a:chOff x="0" y="0"/>
          <a:chExt cx="0" cy="0"/>
        </a:xfrm>
      </p:grpSpPr>
      <p:cxnSp>
        <p:nvCxnSpPr>
          <p:cNvPr id="19" name="Google Shape;19;p39"/>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0" name="Google Shape;20;p39"/>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21" name="Google Shape;21;p39"/>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2" name="Google Shape;22;p3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p40"/>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5" name="Google Shape;25;p4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6" name="Google Shape;26;p4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7" name="Google Shape;27;p40"/>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40"/>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atin typeface="Yekan Bakh ExtraBold" panose="00000900000000000000" pitchFamily="50" charset="-78"/>
                <a:cs typeface="Yekan Bakh ExtraBold" panose="00000900000000000000" pitchFamily="50" charset="-78"/>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 name="Google Shape;29;p4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cxnSp>
        <p:nvCxnSpPr>
          <p:cNvPr id="31" name="Google Shape;31;p41"/>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2" name="Google Shape;32;p41"/>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33;p4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4" name="Google Shape;34;p4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p41"/>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atin typeface="Yekan Bakh ExtraBold" panose="00000900000000000000" pitchFamily="50" charset="-78"/>
                <a:cs typeface="Yekan Bakh ExtraBold" panose="00000900000000000000" pitchFamily="50" charset="-78"/>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 name="Google Shape;36;p41"/>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atin typeface="Yekan Bakh ExtraBold" panose="00000900000000000000" pitchFamily="50" charset="-78"/>
                <a:cs typeface="Yekan Bakh ExtraBold" panose="00000900000000000000" pitchFamily="50" charset="-78"/>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42"/>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4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p4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3" name="Google Shape;43;p43"/>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p43"/>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atin typeface="Yekan Bakh ExtraBold" panose="00000900000000000000" pitchFamily="50" charset="-78"/>
                <a:cs typeface="Yekan Bakh ExtraBold" panose="00000900000000000000" pitchFamily="50" charset="-78"/>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p4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6"/>
        <p:cNvGrpSpPr/>
        <p:nvPr/>
      </p:nvGrpSpPr>
      <p:grpSpPr>
        <a:xfrm>
          <a:off x="0" y="0"/>
          <a:ext cx="0" cy="0"/>
          <a:chOff x="0" y="0"/>
          <a:chExt cx="0" cy="0"/>
        </a:xfrm>
      </p:grpSpPr>
      <p:cxnSp>
        <p:nvCxnSpPr>
          <p:cNvPr id="47" name="Google Shape;47;p4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44"/>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9" name="Google Shape;49;p4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45"/>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Yekan Bakh ExtraBold" panose="00000900000000000000" pitchFamily="50" charset="-78"/>
              <a:ea typeface="Arial"/>
              <a:cs typeface="Yekan Bakh ExtraBold" panose="00000900000000000000" pitchFamily="50" charset="-78"/>
              <a:sym typeface="Arial"/>
            </a:endParaRPr>
          </a:p>
        </p:txBody>
      </p:sp>
      <p:cxnSp>
        <p:nvCxnSpPr>
          <p:cNvPr id="52" name="Google Shape;52;p45"/>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3" name="Google Shape;53;p45"/>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54" name="Google Shape;54;p45"/>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Yekan Bakh ExtraBold" panose="00000900000000000000" pitchFamily="50" charset="-78"/>
                <a:cs typeface="Yekan Bakh ExtraBold" panose="00000900000000000000" pitchFamily="50" charset="-78"/>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 name="Google Shape;55;p4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latin typeface="Yekan Bakh ExtraBold" panose="00000900000000000000" pitchFamily="50" charset="-78"/>
                <a:cs typeface="Yekan Bakh ExtraBold" panose="00000900000000000000" pitchFamily="50" charset="-78"/>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6" name="Google Shape;56;p4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Yekan Bakh ExtraBold" panose="00000900000000000000" pitchFamily="50" charset="-78"/>
                <a:ea typeface="Lato"/>
                <a:cs typeface="Yekan Bakh ExtraBold" panose="00000900000000000000" pitchFamily="50" charset="-78"/>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3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3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Yekan Bakh ExtraBold" panose="00000900000000000000" pitchFamily="50" charset="-78"/>
                <a:ea typeface="Lato"/>
                <a:cs typeface="Yekan Bakh ExtraBold" panose="00000900000000000000" pitchFamily="50" charset="-78"/>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Yekan Bakh ExtraBold" panose="00000900000000000000" pitchFamily="50" charset="-78"/>
          <a:ea typeface="Yekan Bakh ExtraBold" panose="00000900000000000000" pitchFamily="50" charset="-78"/>
          <a:cs typeface="Yekan Bakh ExtraBold" panose="00000900000000000000" pitchFamily="50" charset="-78"/>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BaseMax/XAUUSD-LSTM" TargetMode="External"/><Relationship Id="rId5" Type="http://schemas.openxmlformats.org/officeDocument/2006/relationships/hyperlink" Target="https://www.kaggle.com/datasets/novandraanugrah/xauusd-gold-price-historical-data-2004-2024"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
          <p:cNvPicPr preferRelativeResize="0"/>
          <p:nvPr/>
        </p:nvPicPr>
        <p:blipFill rotWithShape="1">
          <a:blip r:embed="rId3">
            <a:alphaModFix/>
          </a:blip>
          <a:srcRect/>
          <a:stretch/>
        </p:blipFill>
        <p:spPr>
          <a:xfrm rot="-5400000">
            <a:off x="2000247" y="-2042976"/>
            <a:ext cx="5143506" cy="9229457"/>
          </a:xfrm>
          <a:prstGeom prst="rect">
            <a:avLst/>
          </a:prstGeom>
          <a:noFill/>
          <a:ln>
            <a:noFill/>
          </a:ln>
        </p:spPr>
      </p:pic>
      <p:sp>
        <p:nvSpPr>
          <p:cNvPr id="73" name="Google Shape;73;p1"/>
          <p:cNvSpPr txBox="1">
            <a:spLocks noGrp="1"/>
          </p:cNvSpPr>
          <p:nvPr>
            <p:ph type="ctrTitle"/>
          </p:nvPr>
        </p:nvSpPr>
        <p:spPr>
          <a:xfrm>
            <a:off x="1037849" y="1678650"/>
            <a:ext cx="7158318" cy="1813152"/>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Clr>
                <a:schemeClr val="dk2"/>
              </a:buClr>
              <a:buSzPts val="1100"/>
              <a:buFont typeface="Arial"/>
              <a:buNone/>
            </a:pPr>
            <a:r>
              <a:rPr lang="en" sz="3200">
                <a:solidFill>
                  <a:srgbClr val="F68350"/>
                </a:solidFill>
                <a:latin typeface="Diba" panose="01000504000000020004" pitchFamily="2" charset="-78"/>
                <a:ea typeface="Diba" panose="01000504000000020004" pitchFamily="2" charset="-78"/>
                <a:cs typeface="Diba" panose="01000504000000020004" pitchFamily="2" charset="-78"/>
                <a:sym typeface="Arial"/>
              </a:rPr>
              <a:t>از داده تا تصمیم:</a:t>
            </a:r>
            <a:r>
              <a:rPr lang="en" sz="3200">
                <a:latin typeface="Diba" panose="01000504000000020004" pitchFamily="2" charset="-78"/>
                <a:ea typeface="Diba" panose="01000504000000020004" pitchFamily="2" charset="-78"/>
                <a:cs typeface="Diba" panose="01000504000000020004" pitchFamily="2" charset="-78"/>
                <a:sym typeface="Arial"/>
              </a:rPr>
              <a:t> ساختار تصمیم‌گیری چابک و معماری ضد شکنندگی با هوش مصنوعی در بازار متلاطم فولاد ایران</a:t>
            </a:r>
            <a:endParaRPr sz="3200">
              <a:latin typeface="Diba" panose="01000504000000020004" pitchFamily="2" charset="-78"/>
              <a:ea typeface="Diba" panose="01000504000000020004" pitchFamily="2" charset="-78"/>
              <a:cs typeface="Diba" panose="01000504000000020004" pitchFamily="2" charset="-78"/>
              <a:sym typeface="Arial"/>
            </a:endParaRPr>
          </a:p>
          <a:p>
            <a:pPr marL="0" lvl="0" indent="0" algn="ctr" rtl="1">
              <a:lnSpc>
                <a:spcPct val="100000"/>
              </a:lnSpc>
              <a:spcBef>
                <a:spcPts val="0"/>
              </a:spcBef>
              <a:spcAft>
                <a:spcPts val="0"/>
              </a:spcAft>
              <a:buSzPts val="4800"/>
              <a:buNone/>
            </a:pPr>
            <a:endParaRPr sz="4400">
              <a:latin typeface="Diba" panose="01000504000000020004" pitchFamily="2" charset="-78"/>
              <a:ea typeface="Diba" panose="01000504000000020004" pitchFamily="2" charset="-78"/>
              <a:cs typeface="Diba" panose="01000504000000020004" pitchFamily="2" charset="-78"/>
              <a:sym typeface="Arial"/>
            </a:endParaRPr>
          </a:p>
        </p:txBody>
      </p:sp>
      <p:pic>
        <p:nvPicPr>
          <p:cNvPr id="74" name="Google Shape;74;p1"/>
          <p:cNvPicPr preferRelativeResize="0"/>
          <p:nvPr/>
        </p:nvPicPr>
        <p:blipFill rotWithShape="1">
          <a:blip r:embed="rId4">
            <a:alphaModFix/>
          </a:blip>
          <a:srcRect/>
          <a:stretch/>
        </p:blipFill>
        <p:spPr>
          <a:xfrm>
            <a:off x="7477218" y="372101"/>
            <a:ext cx="920203" cy="841329"/>
          </a:xfrm>
          <a:prstGeom prst="rect">
            <a:avLst/>
          </a:prstGeom>
          <a:noFill/>
          <a:ln>
            <a:noFill/>
          </a:ln>
        </p:spPr>
      </p:pic>
      <p:pic>
        <p:nvPicPr>
          <p:cNvPr id="75" name="Google Shape;75;p1"/>
          <p:cNvPicPr preferRelativeResize="0"/>
          <p:nvPr/>
        </p:nvPicPr>
        <p:blipFill rotWithShape="1">
          <a:blip r:embed="rId5">
            <a:alphaModFix/>
          </a:blip>
          <a:srcRect/>
          <a:stretch/>
        </p:blipFill>
        <p:spPr>
          <a:xfrm>
            <a:off x="3828516" y="550038"/>
            <a:ext cx="1486969" cy="615298"/>
          </a:xfrm>
          <a:prstGeom prst="rect">
            <a:avLst/>
          </a:prstGeom>
          <a:noFill/>
          <a:ln>
            <a:noFill/>
          </a:ln>
        </p:spPr>
      </p:pic>
      <p:sp>
        <p:nvSpPr>
          <p:cNvPr id="76" name="Google Shape;76;p1"/>
          <p:cNvSpPr txBox="1"/>
          <p:nvPr/>
        </p:nvSpPr>
        <p:spPr>
          <a:xfrm>
            <a:off x="822606" y="3805016"/>
            <a:ext cx="2833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i="0" u="none" strike="noStrike" cap="none">
                <a:solidFill>
                  <a:srgbClr val="F68350"/>
                </a:solidFill>
                <a:latin typeface="Yekan Bakh ExtraBold" panose="00000900000000000000" pitchFamily="50" charset="-78"/>
                <a:cs typeface="Yekan Bakh ExtraBold" panose="00000900000000000000" pitchFamily="50" charset="-78"/>
              </a:rPr>
              <a:t>Your Thinking Partner</a:t>
            </a:r>
            <a:endParaRPr sz="2000" i="0" u="none" strike="noStrike" cap="none">
              <a:solidFill>
                <a:srgbClr val="F68350"/>
              </a:solidFill>
              <a:latin typeface="Yekan Bakh ExtraBold" panose="00000900000000000000" pitchFamily="50" charset="-78"/>
              <a:cs typeface="Yekan Bakh ExtraBold" panose="00000900000000000000" pitchFamily="50" charset="-78"/>
            </a:endParaRPr>
          </a:p>
        </p:txBody>
      </p:sp>
      <p:pic>
        <p:nvPicPr>
          <p:cNvPr id="77" name="Google Shape;77;p1"/>
          <p:cNvPicPr preferRelativeResize="0"/>
          <p:nvPr/>
        </p:nvPicPr>
        <p:blipFill rotWithShape="1">
          <a:blip r:embed="rId6">
            <a:alphaModFix/>
          </a:blip>
          <a:srcRect/>
          <a:stretch/>
        </p:blipFill>
        <p:spPr>
          <a:xfrm>
            <a:off x="992841" y="4625125"/>
            <a:ext cx="7158318" cy="295275"/>
          </a:xfrm>
          <a:prstGeom prst="rect">
            <a:avLst/>
          </a:prstGeom>
          <a:noFill/>
          <a:ln>
            <a:noFill/>
          </a:ln>
        </p:spPr>
      </p:pic>
      <p:sp>
        <p:nvSpPr>
          <p:cNvPr id="78" name="Google Shape;78;p1"/>
          <p:cNvSpPr txBox="1"/>
          <p:nvPr/>
        </p:nvSpPr>
        <p:spPr>
          <a:xfrm>
            <a:off x="5653960" y="3805016"/>
            <a:ext cx="2392716" cy="4002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a:solidFill>
                  <a:srgbClr val="F68350"/>
                </a:solidFill>
                <a:latin typeface="Yekan Bakh FaNum SemiBold" panose="00000700000000000000" pitchFamily="50" charset="-78"/>
                <a:ea typeface="Lato"/>
                <a:cs typeface="Yekan Bakh FaNum SemiBold" panose="00000700000000000000" pitchFamily="50" charset="-78"/>
                <a:sym typeface="Lato"/>
              </a:rPr>
              <a:t>جلسه</a:t>
            </a:r>
            <a:r>
              <a:rPr lang="fa-IR" sz="1600">
                <a:solidFill>
                  <a:srgbClr val="F68350"/>
                </a:solidFill>
                <a:latin typeface="Yekan Bakh FaNum SemiBold" panose="00000700000000000000" pitchFamily="50" charset="-78"/>
                <a:ea typeface="Lato"/>
                <a:cs typeface="Yekan Bakh FaNum SemiBold" panose="00000700000000000000" pitchFamily="50" charset="-78"/>
                <a:sym typeface="Lato"/>
              </a:rPr>
              <a:t> سوم: 16 </a:t>
            </a:r>
            <a:r>
              <a:rPr lang="en" sz="1600">
                <a:solidFill>
                  <a:srgbClr val="F68350"/>
                </a:solidFill>
                <a:latin typeface="Yekan Bakh FaNum SemiBold" panose="00000700000000000000" pitchFamily="50" charset="-78"/>
                <a:ea typeface="Lato"/>
                <a:cs typeface="Yekan Bakh FaNum SemiBold" panose="00000700000000000000" pitchFamily="50" charset="-78"/>
                <a:sym typeface="Lato"/>
              </a:rPr>
              <a:t>مهر 1404</a:t>
            </a:r>
            <a:endParaRPr sz="1600">
              <a:solidFill>
                <a:srgbClr val="F68350"/>
              </a:solidFill>
              <a:latin typeface="Yekan Bakh FaNum SemiBold" panose="00000700000000000000" pitchFamily="50" charset="-78"/>
              <a:ea typeface="Lato"/>
              <a:cs typeface="Yekan Bakh FaNum SemiBold" panose="00000700000000000000" pitchFamily="50" charset="-78"/>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3;g38982350dc3_0_48">
            <a:extLst>
              <a:ext uri="{FF2B5EF4-FFF2-40B4-BE49-F238E27FC236}">
                <a16:creationId xmlns:a16="http://schemas.microsoft.com/office/drawing/2014/main" id="{8C51C191-17D1-406E-352E-523BFF721E66}"/>
              </a:ext>
            </a:extLst>
          </p:cNvPr>
          <p:cNvPicPr preferRelativeResize="0"/>
          <p:nvPr/>
        </p:nvPicPr>
        <p:blipFill rotWithShape="1">
          <a:blip r:embed="rId2">
            <a:alphaModFix/>
          </a:blip>
          <a:srcRect/>
          <a:stretch/>
        </p:blipFill>
        <p:spPr>
          <a:xfrm rot="5400000">
            <a:off x="1387959" y="-2020348"/>
            <a:ext cx="6368083" cy="9184196"/>
          </a:xfrm>
          <a:prstGeom prst="rect">
            <a:avLst/>
          </a:prstGeom>
          <a:noFill/>
          <a:ln>
            <a:noFill/>
          </a:ln>
        </p:spPr>
      </p:pic>
      <p:pic>
        <p:nvPicPr>
          <p:cNvPr id="4" name="Google Shape;140;p3">
            <a:extLst>
              <a:ext uri="{FF2B5EF4-FFF2-40B4-BE49-F238E27FC236}">
                <a16:creationId xmlns:a16="http://schemas.microsoft.com/office/drawing/2014/main" id="{0D383928-AD3F-C82A-92F9-576892E808C1}"/>
              </a:ext>
            </a:extLst>
          </p:cNvPr>
          <p:cNvPicPr preferRelativeResize="0"/>
          <p:nvPr/>
        </p:nvPicPr>
        <p:blipFill rotWithShape="1">
          <a:blip r:embed="rId3">
            <a:alphaModFix/>
          </a:blip>
          <a:srcRect/>
          <a:stretch/>
        </p:blipFill>
        <p:spPr>
          <a:xfrm>
            <a:off x="838200" y="4653027"/>
            <a:ext cx="7467600" cy="295275"/>
          </a:xfrm>
          <a:prstGeom prst="rect">
            <a:avLst/>
          </a:prstGeom>
          <a:noFill/>
          <a:ln>
            <a:noFill/>
          </a:ln>
        </p:spPr>
      </p:pic>
      <p:sp>
        <p:nvSpPr>
          <p:cNvPr id="5" name="TextBox 4">
            <a:extLst>
              <a:ext uri="{FF2B5EF4-FFF2-40B4-BE49-F238E27FC236}">
                <a16:creationId xmlns:a16="http://schemas.microsoft.com/office/drawing/2014/main" id="{A841A331-B73E-4E0E-A37A-88BEC63695B5}"/>
              </a:ext>
            </a:extLst>
          </p:cNvPr>
          <p:cNvSpPr txBox="1"/>
          <p:nvPr/>
        </p:nvSpPr>
        <p:spPr>
          <a:xfrm>
            <a:off x="2661813" y="117305"/>
            <a:ext cx="3820375" cy="523220"/>
          </a:xfrm>
          <a:prstGeom prst="rect">
            <a:avLst/>
          </a:prstGeom>
          <a:noFill/>
        </p:spPr>
        <p:txBody>
          <a:bodyPr wrap="square" rtlCol="1">
            <a:spAutoFit/>
          </a:bodyPr>
          <a:lstStyle/>
          <a:p>
            <a:pPr algn="ctr" rtl="1"/>
            <a:r>
              <a:rPr lang="fa-IR" sz="1600">
                <a:solidFill>
                  <a:srgbClr val="F68350"/>
                </a:solidFill>
                <a:latin typeface="Diba" panose="01000504000000020004" pitchFamily="2" charset="-78"/>
                <a:ea typeface="Diba" panose="01000504000000020004" pitchFamily="2" charset="-78"/>
                <a:cs typeface="Diba" panose="01000504000000020004" pitchFamily="2" charset="-78"/>
              </a:rPr>
              <a:t>تبدیل شدن از کاربر به مهندس ذهن </a:t>
            </a:r>
            <a:r>
              <a:rPr lang="en-GB" sz="1600">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AI</a:t>
            </a:r>
            <a:endParaRPr lang="fa-IR" sz="1600">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endParaRPr>
          </a:p>
          <a:p>
            <a:pPr algn="ctr" rtl="1"/>
            <a:r>
              <a:rPr lang="fa-IR" sz="1100">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rPr>
              <a:t> ارتقای مهارت پرامپت‌نویسی با متد </a:t>
            </a:r>
            <a:r>
              <a:rPr lang="en-GB" sz="1100">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rPr>
              <a:t>CRISPE </a:t>
            </a:r>
            <a:r>
              <a:rPr lang="fa-IR" sz="1100">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rPr>
              <a:t>(هک‌های نخبگان)</a:t>
            </a:r>
          </a:p>
        </p:txBody>
      </p:sp>
      <p:sp>
        <p:nvSpPr>
          <p:cNvPr id="6" name="TextBox 5">
            <a:extLst>
              <a:ext uri="{FF2B5EF4-FFF2-40B4-BE49-F238E27FC236}">
                <a16:creationId xmlns:a16="http://schemas.microsoft.com/office/drawing/2014/main" id="{D36F2447-1748-C10A-3EE5-9508C4236029}"/>
              </a:ext>
            </a:extLst>
          </p:cNvPr>
          <p:cNvSpPr txBox="1"/>
          <p:nvPr/>
        </p:nvSpPr>
        <p:spPr>
          <a:xfrm>
            <a:off x="378210" y="730593"/>
            <a:ext cx="8387581" cy="369332"/>
          </a:xfrm>
          <a:prstGeom prst="rect">
            <a:avLst/>
          </a:prstGeom>
          <a:noFill/>
        </p:spPr>
        <p:txBody>
          <a:bodyPr wrap="square" rtlCol="1">
            <a:spAutoFit/>
          </a:bodyPr>
          <a:lstStyle/>
          <a:p>
            <a:pPr algn="r" rtl="1"/>
            <a:r>
              <a:rPr lang="fa-IR" sz="900">
                <a:solidFill>
                  <a:srgbClr val="F68350"/>
                </a:solidFill>
                <a:latin typeface="Yekan Bakh ExtraBold" panose="00000900000000000000" pitchFamily="50" charset="-78"/>
                <a:cs typeface="Yekan Bakh ExtraBold" panose="00000900000000000000" pitchFamily="50" charset="-78"/>
              </a:rPr>
              <a:t> عنوان: </a:t>
            </a:r>
            <a:r>
              <a:rPr lang="fa-IR" sz="900">
                <a:solidFill>
                  <a:srgbClr val="002060"/>
                </a:solidFill>
                <a:latin typeface="Yekan Bakh ExtraBold" panose="00000900000000000000" pitchFamily="50" charset="-78"/>
                <a:cs typeface="Yekan Bakh ExtraBold" panose="00000900000000000000" pitchFamily="50" charset="-78"/>
              </a:rPr>
              <a:t>فرماندهی بر هوش مصنوعی: </a:t>
            </a:r>
            <a:r>
              <a:rPr lang="fa-IR" sz="900">
                <a:solidFill>
                  <a:srgbClr val="F68350"/>
                </a:solidFill>
                <a:latin typeface="Yekan Bakh ExtraBold" panose="00000900000000000000" pitchFamily="50" charset="-78"/>
                <a:cs typeface="Yekan Bakh ExtraBold" panose="00000900000000000000" pitchFamily="50" charset="-78"/>
              </a:rPr>
              <a:t>مدل </a:t>
            </a:r>
            <a:r>
              <a:rPr lang="en-GB" sz="900">
                <a:solidFill>
                  <a:srgbClr val="F68350"/>
                </a:solidFill>
                <a:latin typeface="Yekan Bakh ExtraBold" panose="00000900000000000000" pitchFamily="50" charset="-78"/>
                <a:cs typeface="Yekan Bakh ExtraBold" panose="00000900000000000000" pitchFamily="50" charset="-78"/>
              </a:rPr>
              <a:t>CRISPE </a:t>
            </a:r>
            <a:r>
              <a:rPr lang="fa-IR" sz="900">
                <a:solidFill>
                  <a:srgbClr val="002060"/>
                </a:solidFill>
                <a:latin typeface="Yekan Bakh ExtraBold" panose="00000900000000000000" pitchFamily="50" charset="-78"/>
                <a:cs typeface="Yekan Bakh ExtraBold" panose="00000900000000000000" pitchFamily="50" charset="-78"/>
              </a:rPr>
              <a:t>برای حداکثر بازدهی برای شرکت فولاد پرشین امیر</a:t>
            </a:r>
          </a:p>
          <a:p>
            <a:pPr algn="r" rtl="1"/>
            <a:r>
              <a:rPr lang="fa-IR" sz="900">
                <a:solidFill>
                  <a:srgbClr val="002060"/>
                </a:solidFill>
                <a:latin typeface="Yekan Bakh ExtraBold" panose="00000900000000000000" pitchFamily="50" charset="-78"/>
                <a:cs typeface="Yekan Bakh ExtraBold" panose="00000900000000000000" pitchFamily="50" charset="-78"/>
              </a:rPr>
              <a:t>وقت آن است که به مدل‌های هوش مصنوعی، فرمان بدهید، نه اینکه با آن‌ها صحبت کنید. </a:t>
            </a:r>
            <a:r>
              <a:rPr lang="en-GB" sz="900">
                <a:solidFill>
                  <a:srgbClr val="002060"/>
                </a:solidFill>
                <a:latin typeface="Yekan Bakh ExtraBold" panose="00000900000000000000" pitchFamily="50" charset="-78"/>
                <a:cs typeface="Yekan Bakh ExtraBold" panose="00000900000000000000" pitchFamily="50" charset="-78"/>
              </a:rPr>
              <a:t>CRISPE </a:t>
            </a:r>
            <a:r>
              <a:rPr lang="fa-IR" sz="900">
                <a:solidFill>
                  <a:srgbClr val="002060"/>
                </a:solidFill>
                <a:latin typeface="Yekan Bakh ExtraBold" panose="00000900000000000000" pitchFamily="50" charset="-78"/>
                <a:cs typeface="Yekan Bakh ExtraBold" panose="00000900000000000000" pitchFamily="50" charset="-78"/>
              </a:rPr>
              <a:t>زبان مشترک شما با </a:t>
            </a:r>
            <a:r>
              <a:rPr lang="en-GB" sz="900">
                <a:solidFill>
                  <a:srgbClr val="002060"/>
                </a:solidFill>
                <a:latin typeface="Yekan Bakh ExtraBold" panose="00000900000000000000" pitchFamily="50" charset="-78"/>
                <a:cs typeface="Yekan Bakh ExtraBold" panose="00000900000000000000" pitchFamily="50" charset="-78"/>
              </a:rPr>
              <a:t>AI </a:t>
            </a:r>
            <a:r>
              <a:rPr lang="fa-IR" sz="900">
                <a:solidFill>
                  <a:srgbClr val="002060"/>
                </a:solidFill>
                <a:latin typeface="Yekan Bakh ExtraBold" panose="00000900000000000000" pitchFamily="50" charset="-78"/>
                <a:cs typeface="Yekan Bakh ExtraBold" panose="00000900000000000000" pitchFamily="50" charset="-78"/>
              </a:rPr>
              <a:t>برای گرفتن خروجی‌های استراتژیک و دقیق است.</a:t>
            </a:r>
          </a:p>
        </p:txBody>
      </p:sp>
      <p:cxnSp>
        <p:nvCxnSpPr>
          <p:cNvPr id="11" name="Straight Connector 10">
            <a:extLst>
              <a:ext uri="{FF2B5EF4-FFF2-40B4-BE49-F238E27FC236}">
                <a16:creationId xmlns:a16="http://schemas.microsoft.com/office/drawing/2014/main" id="{A35B1887-0F01-B5CC-D87E-56228C7CA613}"/>
              </a:ext>
            </a:extLst>
          </p:cNvPr>
          <p:cNvCxnSpPr>
            <a:cxnSpLocks/>
          </p:cNvCxnSpPr>
          <p:nvPr/>
        </p:nvCxnSpPr>
        <p:spPr>
          <a:xfrm>
            <a:off x="327116" y="1153346"/>
            <a:ext cx="8438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8B9EAE-7CC1-86ED-6A85-5476B4266075}"/>
              </a:ext>
            </a:extLst>
          </p:cNvPr>
          <p:cNvCxnSpPr>
            <a:cxnSpLocks/>
          </p:cNvCxnSpPr>
          <p:nvPr/>
        </p:nvCxnSpPr>
        <p:spPr>
          <a:xfrm>
            <a:off x="418289" y="621907"/>
            <a:ext cx="83475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41CBFA-9232-4260-EFCC-2A832883FA85}"/>
              </a:ext>
            </a:extLst>
          </p:cNvPr>
          <p:cNvSpPr txBox="1"/>
          <p:nvPr/>
        </p:nvSpPr>
        <p:spPr>
          <a:xfrm>
            <a:off x="327116" y="1077588"/>
            <a:ext cx="3976787" cy="3139321"/>
          </a:xfrm>
          <a:prstGeom prst="rect">
            <a:avLst/>
          </a:prstGeom>
          <a:noFill/>
        </p:spPr>
        <p:txBody>
          <a:bodyPr wrap="square" rtlCol="1">
            <a:spAutoFit/>
          </a:bodyPr>
          <a:lstStyle/>
          <a:p>
            <a:pPr algn="ctr" rtl="1"/>
            <a:endParaRPr lang="fa-IR" sz="1200">
              <a:solidFill>
                <a:srgbClr val="002060"/>
              </a:solidFill>
              <a:latin typeface="Yekan Bakh ExtraBold" panose="00000900000000000000" pitchFamily="50" charset="-78"/>
              <a:cs typeface="Yekan Bakh ExtraBold" panose="00000900000000000000" pitchFamily="50" charset="-78"/>
            </a:endParaRPr>
          </a:p>
          <a:p>
            <a:pPr algn="ctr" rtl="1"/>
            <a:r>
              <a:rPr lang="fa-IR" sz="1200">
                <a:solidFill>
                  <a:srgbClr val="0070C0"/>
                </a:solidFill>
                <a:latin typeface="Yekan Bakh ExtraBold" panose="00000900000000000000" pitchFamily="50" charset="-78"/>
                <a:cs typeface="Yekan Bakh ExtraBold" panose="00000900000000000000" pitchFamily="50" charset="-78"/>
              </a:rPr>
              <a:t> </a:t>
            </a:r>
            <a:r>
              <a:rPr lang="fa-IR" sz="1200">
                <a:solidFill>
                  <a:srgbClr val="0070C0"/>
                </a:solidFill>
                <a:latin typeface="Diba" panose="01000504000000020004" pitchFamily="2" charset="-78"/>
                <a:ea typeface="Diba" panose="01000504000000020004" pitchFamily="2" charset="-78"/>
                <a:cs typeface="Diba" panose="01000504000000020004" pitchFamily="2" charset="-78"/>
              </a:rPr>
              <a:t>چالش نخبه‌وار: پرامپت فرماندهی</a:t>
            </a:r>
          </a:p>
          <a:p>
            <a:pPr algn="ctr" rtl="1"/>
            <a:endParaRPr lang="fa-IR" sz="1200">
              <a:solidFill>
                <a:srgbClr val="002060"/>
              </a:solidFill>
              <a:latin typeface="Yekan Bakh ExtraBold" panose="00000900000000000000" pitchFamily="50" charset="-78"/>
              <a:cs typeface="Yekan Bakh ExtraBold" panose="00000900000000000000" pitchFamily="50" charset="-78"/>
            </a:endParaRPr>
          </a:p>
          <a:p>
            <a:pPr algn="just" rtl="1"/>
            <a:r>
              <a:rPr lang="fa-IR" sz="1050">
                <a:solidFill>
                  <a:srgbClr val="002060"/>
                </a:solidFill>
                <a:latin typeface="Yekan Bakh ExtraBold" panose="00000900000000000000" pitchFamily="50" charset="-78"/>
                <a:cs typeface="Yekan Bakh ExtraBold" panose="00000900000000000000" pitchFamily="50" charset="-78"/>
              </a:rPr>
              <a:t>با استفاده از مدل </a:t>
            </a:r>
            <a:r>
              <a:rPr lang="en-GB" sz="1050">
                <a:solidFill>
                  <a:srgbClr val="002060"/>
                </a:solidFill>
                <a:latin typeface="Yekan Bakh ExtraBold" panose="00000900000000000000" pitchFamily="50" charset="-78"/>
                <a:cs typeface="Yekan Bakh ExtraBold" panose="00000900000000000000" pitchFamily="50" charset="-78"/>
              </a:rPr>
              <a:t>CRISPE، </a:t>
            </a:r>
            <a:r>
              <a:rPr lang="fa-IR" sz="1050">
                <a:solidFill>
                  <a:srgbClr val="002060"/>
                </a:solidFill>
                <a:latin typeface="Yekan Bakh ExtraBold" panose="00000900000000000000" pitchFamily="50" charset="-78"/>
                <a:cs typeface="Yekan Bakh ExtraBold" panose="00000900000000000000" pitchFamily="50" charset="-78"/>
              </a:rPr>
              <a:t>پرامپتی طراحی کنید که یک مدل هوش مصنوعی را مجبور کند تأثیر افزایش ناگهانی ۱۵ درصدی تعرفه واردات بر حاشیه سود محصول کلیدی شما را (با ذکر سه راهکار کاهش ریسک) در قالب یک گزارش مدیریتی سه صفحه‌ای (با لحن رسمی) شبیه‌سازی کند.</a:t>
            </a:r>
          </a:p>
          <a:p>
            <a:pPr algn="ctr" rtl="1"/>
            <a:endParaRPr lang="fa-IR" sz="1200">
              <a:solidFill>
                <a:srgbClr val="002060"/>
              </a:solidFill>
              <a:latin typeface="Yekan Bakh ExtraBold" panose="00000900000000000000" pitchFamily="50" charset="-78"/>
              <a:cs typeface="Yekan Bakh ExtraBold" panose="00000900000000000000" pitchFamily="50" charset="-78"/>
            </a:endParaRPr>
          </a:p>
          <a:p>
            <a:pPr algn="ctr" rtl="1"/>
            <a:r>
              <a:rPr lang="fa-IR" sz="1200">
                <a:solidFill>
                  <a:srgbClr val="F68350"/>
                </a:solidFill>
                <a:latin typeface="Diba" panose="01000504000000020004" pitchFamily="2" charset="-78"/>
                <a:ea typeface="Diba" panose="01000504000000020004" pitchFamily="2" charset="-78"/>
                <a:cs typeface="Diba" panose="01000504000000020004" pitchFamily="2" charset="-78"/>
              </a:rPr>
              <a:t>📌</a:t>
            </a:r>
            <a:r>
              <a:rPr lang="fa-IR" sz="1200">
                <a:solidFill>
                  <a:srgbClr val="0070C0"/>
                </a:solidFill>
                <a:latin typeface="Diba" panose="01000504000000020004" pitchFamily="2" charset="-78"/>
                <a:ea typeface="Diba" panose="01000504000000020004" pitchFamily="2" charset="-78"/>
                <a:cs typeface="Diba" panose="01000504000000020004" pitchFamily="2" charset="-78"/>
              </a:rPr>
              <a:t>فرمان نهایی برای دستیار هوشمند شما</a:t>
            </a:r>
          </a:p>
          <a:p>
            <a:pPr algn="ctr" rtl="1"/>
            <a:endParaRPr lang="fa-IR" sz="1200">
              <a:solidFill>
                <a:srgbClr val="002060"/>
              </a:solidFill>
              <a:latin typeface="Yekan Bakh ExtraBold" panose="00000900000000000000" pitchFamily="50" charset="-78"/>
              <a:cs typeface="Yekan Bakh ExtraBold" panose="00000900000000000000" pitchFamily="50" charset="-78"/>
            </a:endParaRPr>
          </a:p>
          <a:p>
            <a:pPr algn="just" rtl="1"/>
            <a:r>
              <a:rPr lang="fa-IR" sz="1200">
                <a:solidFill>
                  <a:srgbClr val="002060"/>
                </a:solidFill>
                <a:latin typeface="Yekan Bakh ExtraBold" panose="00000900000000000000" pitchFamily="50" charset="-78"/>
                <a:cs typeface="Yekan Bakh ExtraBold" panose="00000900000000000000" pitchFamily="50" charset="-78"/>
              </a:rPr>
              <a:t>حالا نوبت شماست که به ما کمک کنید:</a:t>
            </a:r>
          </a:p>
          <a:p>
            <a:pPr algn="just" rtl="1"/>
            <a:r>
              <a:rPr lang="fa-IR" sz="1200">
                <a:solidFill>
                  <a:srgbClr val="002060"/>
                </a:solidFill>
                <a:latin typeface="Yekan Bakh ExtraBold" panose="00000900000000000000" pitchFamily="50" charset="-78"/>
                <a:cs typeface="Yekan Bakh ExtraBold" panose="00000900000000000000" pitchFamily="50" charset="-78"/>
              </a:rPr>
              <a:t>ما، با تخصصمان در صنعت فولاد، چطور می‌توانیم مدل </a:t>
            </a:r>
            <a:r>
              <a:rPr lang="en-GB" sz="1200">
                <a:solidFill>
                  <a:srgbClr val="002060"/>
                </a:solidFill>
                <a:latin typeface="Yekan Bakh ExtraBold" panose="00000900000000000000" pitchFamily="50" charset="-78"/>
                <a:cs typeface="Yekan Bakh ExtraBold" panose="00000900000000000000" pitchFamily="50" charset="-78"/>
              </a:rPr>
              <a:t>CRISPE </a:t>
            </a:r>
            <a:r>
              <a:rPr lang="fa-IR" sz="1200">
                <a:solidFill>
                  <a:srgbClr val="002060"/>
                </a:solidFill>
                <a:latin typeface="Yekan Bakh ExtraBold" panose="00000900000000000000" pitchFamily="50" charset="-78"/>
                <a:cs typeface="Yekan Bakh ExtraBold" panose="00000900000000000000" pitchFamily="50" charset="-78"/>
              </a:rPr>
              <a:t>را برای تحلیل ریسک‌های خرید از بورس کالا (با تمرکز بر نواقص حقوقی معاملات) به بهترین شکل ممکن پیاده‌سازی کنیم؟ </a:t>
            </a:r>
          </a:p>
          <a:p>
            <a:pPr algn="just" rtl="1"/>
            <a:endParaRPr lang="fa-IR" sz="1200">
              <a:solidFill>
                <a:srgbClr val="002060"/>
              </a:solidFill>
              <a:latin typeface="Yekan Bakh ExtraBold" panose="00000900000000000000" pitchFamily="50" charset="-78"/>
              <a:cs typeface="Yekan Bakh ExtraBold" panose="00000900000000000000" pitchFamily="50" charset="-78"/>
            </a:endParaRPr>
          </a:p>
          <a:p>
            <a:pPr algn="just" rtl="1"/>
            <a:r>
              <a:rPr lang="fa-IR" sz="1200">
                <a:solidFill>
                  <a:srgbClr val="002060"/>
                </a:solidFill>
                <a:latin typeface="Yekan Bakh ExtraBold" panose="00000900000000000000" pitchFamily="50" charset="-78"/>
                <a:cs typeface="Yekan Bakh ExtraBold" panose="00000900000000000000" pitchFamily="50" charset="-78"/>
              </a:rPr>
              <a:t>لطفا </a:t>
            </a:r>
            <a:r>
              <a:rPr lang="fa-IR" sz="1200">
                <a:solidFill>
                  <a:srgbClr val="F68350"/>
                </a:solidFill>
                <a:latin typeface="Yekan Bakh ExtraBold" panose="00000900000000000000" pitchFamily="50" charset="-78"/>
                <a:cs typeface="Yekan Bakh ExtraBold" panose="00000900000000000000" pitchFamily="50" charset="-78"/>
              </a:rPr>
              <a:t>سه نکته کلیدی </a:t>
            </a:r>
            <a:r>
              <a:rPr lang="fa-IR" sz="1200">
                <a:solidFill>
                  <a:srgbClr val="002060"/>
                </a:solidFill>
                <a:latin typeface="Yekan Bakh ExtraBold" panose="00000900000000000000" pitchFamily="50" charset="-78"/>
                <a:cs typeface="Yekan Bakh ExtraBold" panose="00000900000000000000" pitchFamily="50" charset="-78"/>
              </a:rPr>
              <a:t>پرامپت‌نویسی در این زمینه را به تیم ماهر مشاوران بگویید.</a:t>
            </a:r>
          </a:p>
        </p:txBody>
      </p:sp>
      <p:cxnSp>
        <p:nvCxnSpPr>
          <p:cNvPr id="18" name="Straight Connector 17">
            <a:extLst>
              <a:ext uri="{FF2B5EF4-FFF2-40B4-BE49-F238E27FC236}">
                <a16:creationId xmlns:a16="http://schemas.microsoft.com/office/drawing/2014/main" id="{95260DED-CF06-C5E0-9221-8D7FDAF25A28}"/>
              </a:ext>
            </a:extLst>
          </p:cNvPr>
          <p:cNvCxnSpPr>
            <a:cxnSpLocks/>
          </p:cNvCxnSpPr>
          <p:nvPr/>
        </p:nvCxnSpPr>
        <p:spPr>
          <a:xfrm>
            <a:off x="4303903" y="1722213"/>
            <a:ext cx="0" cy="2367343"/>
          </a:xfrm>
          <a:prstGeom prst="line">
            <a:avLst/>
          </a:prstGeom>
          <a:ln w="19050"/>
        </p:spPr>
        <p:style>
          <a:lnRef idx="1">
            <a:schemeClr val="dk1"/>
          </a:lnRef>
          <a:fillRef idx="0">
            <a:schemeClr val="dk1"/>
          </a:fillRef>
          <a:effectRef idx="0">
            <a:schemeClr val="dk1"/>
          </a:effectRef>
          <a:fontRef idx="minor">
            <a:schemeClr val="tx1"/>
          </a:fontRef>
        </p:style>
      </p:cxnSp>
      <p:pic>
        <p:nvPicPr>
          <p:cNvPr id="12" name="Graphic 11">
            <a:extLst>
              <a:ext uri="{FF2B5EF4-FFF2-40B4-BE49-F238E27FC236}">
                <a16:creationId xmlns:a16="http://schemas.microsoft.com/office/drawing/2014/main" id="{A9187570-A613-3145-5929-8E616CB0D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3039" y="1275816"/>
            <a:ext cx="4203615" cy="3323789"/>
          </a:xfrm>
          <a:prstGeom prst="rect">
            <a:avLst/>
          </a:prstGeom>
        </p:spPr>
      </p:pic>
    </p:spTree>
    <p:extLst>
      <p:ext uri="{BB962C8B-B14F-4D97-AF65-F5344CB8AC3E}">
        <p14:creationId xmlns:p14="http://schemas.microsoft.com/office/powerpoint/2010/main" val="36368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
          <p:cNvPicPr preferRelativeResize="0"/>
          <p:nvPr/>
        </p:nvPicPr>
        <p:blipFill rotWithShape="1">
          <a:blip r:embed="rId3">
            <a:alphaModFix/>
          </a:blip>
          <a:srcRect/>
          <a:stretch/>
        </p:blipFill>
        <p:spPr>
          <a:xfrm rot="5400000">
            <a:off x="1367861" y="-1408057"/>
            <a:ext cx="6368082" cy="9184196"/>
          </a:xfrm>
          <a:prstGeom prst="rect">
            <a:avLst/>
          </a:prstGeom>
          <a:noFill/>
          <a:ln>
            <a:noFill/>
          </a:ln>
        </p:spPr>
      </p:pic>
      <p:sp>
        <p:nvSpPr>
          <p:cNvPr id="139" name="Google Shape;139;p3"/>
          <p:cNvSpPr txBox="1"/>
          <p:nvPr/>
        </p:nvSpPr>
        <p:spPr>
          <a:xfrm>
            <a:off x="1677900" y="1388868"/>
            <a:ext cx="5788200" cy="1551900"/>
          </a:xfrm>
          <a:prstGeom prst="rect">
            <a:avLst/>
          </a:prstGeom>
          <a:noFill/>
          <a:ln>
            <a:noFill/>
          </a:ln>
        </p:spPr>
        <p:txBody>
          <a:bodyPr spcFirstLastPara="1" wrap="square" lIns="91425" tIns="91425" rIns="91425" bIns="91425" anchor="t" anchorCtr="0">
            <a:noAutofit/>
          </a:bodyPr>
          <a:lstStyle/>
          <a:p>
            <a:pPr marL="0" marR="0" lvl="0" indent="0" algn="ctr" rtl="1">
              <a:lnSpc>
                <a:spcPct val="150000"/>
              </a:lnSpc>
              <a:spcBef>
                <a:spcPts val="0"/>
              </a:spcBef>
              <a:spcAft>
                <a:spcPts val="0"/>
              </a:spcAft>
              <a:buClr>
                <a:srgbClr val="000000"/>
              </a:buClr>
              <a:buSzPts val="4200"/>
              <a:buFont typeface="Arial"/>
              <a:buNone/>
            </a:pPr>
            <a:r>
              <a:rPr lang="en"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بخش اول</a:t>
            </a:r>
            <a:endParaRP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a:p>
            <a:pPr marL="0" marR="0" lvl="0" indent="0" algn="ctr" rtl="1">
              <a:lnSpc>
                <a:spcPct val="150000"/>
              </a:lnSpc>
              <a:spcBef>
                <a:spcPts val="0"/>
              </a:spcBef>
              <a:spcAft>
                <a:spcPts val="0"/>
              </a:spcAft>
              <a:buClr>
                <a:srgbClr val="000000"/>
              </a:buClr>
              <a:buSzPts val="4200"/>
              <a:buFont typeface="Arial"/>
              <a:buNone/>
            </a:pPr>
            <a:r>
              <a:rPr lang="en" sz="2400" spc="-150">
                <a:solidFill>
                  <a:srgbClr val="F67B44"/>
                </a:solidFill>
                <a:latin typeface="Yekan Bakh ExtraBold" panose="00000900000000000000" pitchFamily="50" charset="-78"/>
                <a:cs typeface="Yekan Bakh ExtraBold" panose="00000900000000000000" pitchFamily="50" charset="-78"/>
              </a:rPr>
              <a:t>تحلیل روند فروش و مشتری‌مداری هوشمند </a:t>
            </a:r>
            <a:endParaRPr sz="5400" b="0" i="0" u="none" strike="noStrike" cap="none" spc="-150">
              <a:solidFill>
                <a:srgbClr val="F67B44"/>
              </a:solidFill>
              <a:latin typeface="Yekan Bakh ExtraBold" panose="00000900000000000000" pitchFamily="50" charset="-78"/>
              <a:cs typeface="Yekan Bakh ExtraBold" panose="00000900000000000000" pitchFamily="50" charset="-78"/>
              <a:sym typeface="Arial"/>
            </a:endParaRPr>
          </a:p>
        </p:txBody>
      </p:sp>
      <p:pic>
        <p:nvPicPr>
          <p:cNvPr id="140" name="Google Shape;140;p3"/>
          <p:cNvPicPr preferRelativeResize="0"/>
          <p:nvPr/>
        </p:nvPicPr>
        <p:blipFill rotWithShape="1">
          <a:blip r:embed="rId4">
            <a:alphaModFix/>
          </a:blip>
          <a:srcRect/>
          <a:stretch/>
        </p:blipFill>
        <p:spPr>
          <a:xfrm>
            <a:off x="838200" y="4653027"/>
            <a:ext cx="7467600" cy="29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4"/>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146" name="Google Shape;146;p4"/>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147" name="Google Shape;147;p4"/>
          <p:cNvSpPr txBox="1"/>
          <p:nvPr/>
        </p:nvSpPr>
        <p:spPr>
          <a:xfrm>
            <a:off x="4062138" y="688203"/>
            <a:ext cx="348046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002060"/>
                </a:solidFill>
                <a:latin typeface="Diba" panose="01000504000000020004" pitchFamily="2" charset="-78"/>
                <a:ea typeface="Diba" panose="01000504000000020004" pitchFamily="2" charset="-78"/>
                <a:cs typeface="Diba" panose="01000504000000020004" pitchFamily="2" charset="-78"/>
              </a:rPr>
              <a:t>ابزارهای پیش‌بینی فروش و تحلیل بازار</a:t>
            </a:r>
            <a:endParaRPr sz="2400" b="1">
              <a:solidFill>
                <a:srgbClr val="002060"/>
              </a:solidFill>
              <a:latin typeface="Diba" panose="01000504000000020004" pitchFamily="2" charset="-78"/>
              <a:ea typeface="Diba" panose="01000504000000020004" pitchFamily="2" charset="-78"/>
              <a:cs typeface="Diba" panose="01000504000000020004" pitchFamily="2" charset="-78"/>
            </a:endParaRPr>
          </a:p>
        </p:txBody>
      </p:sp>
      <p:sp>
        <p:nvSpPr>
          <p:cNvPr id="148" name="Google Shape;148;p4"/>
          <p:cNvSpPr txBox="1"/>
          <p:nvPr/>
        </p:nvSpPr>
        <p:spPr>
          <a:xfrm>
            <a:off x="2992105" y="1180615"/>
            <a:ext cx="5732154" cy="2782270"/>
          </a:xfrm>
          <a:prstGeom prst="rect">
            <a:avLst/>
          </a:prstGeom>
          <a:noFill/>
          <a:ln>
            <a:noFill/>
          </a:ln>
        </p:spPr>
        <p:txBody>
          <a:bodyPr spcFirstLastPara="1" wrap="square" lIns="91425" tIns="91425" rIns="91425" bIns="91425" anchor="t" anchorCtr="0">
            <a:spAutoFit/>
          </a:bodyPr>
          <a:lstStyle/>
          <a:p>
            <a:pPr marL="0" lvl="0" indent="0" algn="just" rtl="1">
              <a:lnSpc>
                <a:spcPct val="115000"/>
              </a:lnSpc>
              <a:spcBef>
                <a:spcPts val="1200"/>
              </a:spcBef>
              <a:spcAft>
                <a:spcPts val="0"/>
              </a:spcAft>
              <a:buNone/>
            </a:pPr>
            <a:r>
              <a:rPr lang="en">
                <a:solidFill>
                  <a:srgbClr val="F68350"/>
                </a:solidFill>
                <a:latin typeface="Yekan Bakh ExtraBold" panose="00000900000000000000" pitchFamily="50" charset="-78"/>
                <a:cs typeface="Yekan Bakh ExtraBold" panose="00000900000000000000" pitchFamily="50" charset="-78"/>
              </a:rPr>
              <a:t>Tableau </a:t>
            </a:r>
            <a:r>
              <a:rPr lang="en">
                <a:solidFill>
                  <a:srgbClr val="002060"/>
                </a:solidFill>
                <a:latin typeface="Yekan Bakh ExtraBold" panose="00000900000000000000" pitchFamily="50" charset="-78"/>
                <a:cs typeface="Yekan Bakh ExtraBold" panose="00000900000000000000" pitchFamily="50" charset="-78"/>
              </a:rPr>
              <a:t>با قابلیت </a:t>
            </a:r>
            <a:r>
              <a:rPr lang="en">
                <a:solidFill>
                  <a:schemeClr val="tx1"/>
                </a:solidFill>
                <a:latin typeface="Yekan Bakh ExtraBold" panose="00000900000000000000" pitchFamily="50" charset="-78"/>
                <a:cs typeface="Yekan Bakh ExtraBold" panose="00000900000000000000" pitchFamily="50" charset="-78"/>
              </a:rPr>
              <a:t>AI</a:t>
            </a:r>
            <a:r>
              <a:rPr lang="en">
                <a:solidFill>
                  <a:srgbClr val="002060"/>
                </a:solidFill>
                <a:latin typeface="Yekan Bakh ExtraBold" panose="00000900000000000000" pitchFamily="50" charset="-78"/>
                <a:cs typeface="Yekan Bakh ExtraBold" panose="00000900000000000000" pitchFamily="50" charset="-78"/>
              </a:rPr>
              <a:t> برای تحلیل داده‌های فروش بورس کالا و پیش‌بینی نوسانات قیمت</a:t>
            </a:r>
            <a:r>
              <a:rPr lang="fa-IR">
                <a:solidFill>
                  <a:srgbClr val="002060"/>
                </a:solidFill>
                <a:latin typeface="Yekan Bakh ExtraBold" panose="00000900000000000000" pitchFamily="50" charset="-78"/>
                <a:cs typeface="Yekan Bakh ExtraBold" panose="00000900000000000000" pitchFamily="50" charset="-78"/>
              </a:rPr>
              <a:t>، </a:t>
            </a:r>
            <a:r>
              <a:rPr lang="en">
                <a:solidFill>
                  <a:srgbClr val="002060"/>
                </a:solidFill>
                <a:latin typeface="Yekan Bakh ExtraBold" panose="00000900000000000000" pitchFamily="50" charset="-78"/>
                <a:cs typeface="Yekan Bakh ExtraBold" panose="00000900000000000000" pitchFamily="50" charset="-78"/>
              </a:rPr>
              <a:t>این ابزار می‌تواند داده‌های تاریخی معاملات فولاد را تحلیل کرده و الگوهای فصلی را شناسایی کند. شرکت فولاد خوزستان در حال حاضر از پلتفرم‌های مشابه برای تحلیل کلان‌داده‌ها استفاده می‌کند.</a:t>
            </a:r>
            <a:endParaRPr>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15000"/>
              </a:lnSpc>
              <a:spcBef>
                <a:spcPts val="1200"/>
              </a:spcBef>
              <a:spcAft>
                <a:spcPts val="0"/>
              </a:spcAft>
              <a:buNone/>
            </a:pPr>
            <a:r>
              <a:rPr lang="en">
                <a:solidFill>
                  <a:schemeClr val="tx1"/>
                </a:solidFill>
                <a:latin typeface="Yekan Bakh ExtraBold" panose="00000900000000000000" pitchFamily="50" charset="-78"/>
                <a:cs typeface="Yekan Bakh ExtraBold" panose="00000900000000000000" pitchFamily="50" charset="-78"/>
              </a:rPr>
              <a:t>*Microsoft Dynamics 365 AI for Sales* </a:t>
            </a:r>
            <a:r>
              <a:rPr lang="en">
                <a:solidFill>
                  <a:srgbClr val="002060"/>
                </a:solidFill>
                <a:latin typeface="Yekan Bakh ExtraBold" panose="00000900000000000000" pitchFamily="50" charset="-78"/>
                <a:cs typeface="Yekan Bakh ExtraBold" panose="00000900000000000000" pitchFamily="50" charset="-78"/>
              </a:rPr>
              <a:t>برای مدیریت ارتباط با مشتریان صادراتی در کشورهای همسایه</a:t>
            </a:r>
            <a:r>
              <a:rPr lang="fa-IR">
                <a:solidFill>
                  <a:srgbClr val="002060"/>
                </a:solidFill>
                <a:latin typeface="Yekan Bakh ExtraBold" panose="00000900000000000000" pitchFamily="50" charset="-78"/>
                <a:cs typeface="Yekan Bakh ExtraBold" panose="00000900000000000000" pitchFamily="50" charset="-78"/>
              </a:rPr>
              <a:t>،</a:t>
            </a:r>
            <a:r>
              <a:rPr lang="en">
                <a:solidFill>
                  <a:srgbClr val="002060"/>
                </a:solidFill>
                <a:latin typeface="Yekan Bakh ExtraBold" panose="00000900000000000000" pitchFamily="50" charset="-78"/>
                <a:cs typeface="Yekan Bakh ExtraBold" panose="00000900000000000000" pitchFamily="50" charset="-78"/>
              </a:rPr>
              <a:t>با توجه به محدودیت‌های SWIFT، این سیستم می‌تواند مشتریان مناسب برای معاملات تهاتری را شناسایی کند.</a:t>
            </a:r>
            <a:endParaRPr>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15000"/>
              </a:lnSpc>
              <a:spcBef>
                <a:spcPts val="1200"/>
              </a:spcBef>
              <a:spcAft>
                <a:spcPts val="1200"/>
              </a:spcAft>
              <a:buNone/>
            </a:pPr>
            <a:endParaRPr>
              <a:latin typeface="Yekan Bakh ExtraBold" panose="00000900000000000000" pitchFamily="50" charset="-78"/>
              <a:cs typeface="Yekan Bakh ExtraBold" panose="00000900000000000000" pitchFamily="50" charset="-78"/>
            </a:endParaRPr>
          </a:p>
        </p:txBody>
      </p:sp>
      <p:pic>
        <p:nvPicPr>
          <p:cNvPr id="3" name="Picture 2">
            <a:extLst>
              <a:ext uri="{FF2B5EF4-FFF2-40B4-BE49-F238E27FC236}">
                <a16:creationId xmlns:a16="http://schemas.microsoft.com/office/drawing/2014/main" id="{E9A2816D-8516-8321-40C2-1B4C78182617}"/>
              </a:ext>
            </a:extLst>
          </p:cNvPr>
          <p:cNvPicPr>
            <a:picLocks noChangeAspect="1"/>
          </p:cNvPicPr>
          <p:nvPr/>
        </p:nvPicPr>
        <p:blipFill>
          <a:blip r:embed="rId5"/>
          <a:srcRect l="42806" t="3662"/>
          <a:stretch>
            <a:fillRect/>
          </a:stretch>
        </p:blipFill>
        <p:spPr>
          <a:xfrm>
            <a:off x="491244" y="1141830"/>
            <a:ext cx="2452987" cy="27545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5"/>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sp>
        <p:nvSpPr>
          <p:cNvPr id="154" name="Google Shape;154;p5"/>
          <p:cNvSpPr txBox="1">
            <a:spLocks noGrp="1"/>
          </p:cNvSpPr>
          <p:nvPr>
            <p:ph type="title" idx="4294967295"/>
          </p:nvPr>
        </p:nvSpPr>
        <p:spPr>
          <a:xfrm>
            <a:off x="193925" y="715500"/>
            <a:ext cx="8758200" cy="37125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1600"/>
              </a:spcBef>
              <a:spcAft>
                <a:spcPts val="0"/>
              </a:spcAft>
              <a:buClr>
                <a:schemeClr val="dk2"/>
              </a:buClr>
              <a:buSzPts val="1100"/>
              <a:buFont typeface="Arial"/>
              <a:buNone/>
            </a:pPr>
            <a:endParaRPr sz="1800" b="0">
              <a:latin typeface="Yekan Bakh ExtraBold" panose="00000900000000000000" pitchFamily="50" charset="-78"/>
              <a:ea typeface="Arial"/>
              <a:cs typeface="Yekan Bakh ExtraBold" panose="00000900000000000000" pitchFamily="50" charset="-78"/>
              <a:sym typeface="Arial"/>
            </a:endParaRPr>
          </a:p>
          <a:p>
            <a:pPr marL="0" lvl="0" indent="0" algn="r" rtl="1">
              <a:lnSpc>
                <a:spcPct val="100000"/>
              </a:lnSpc>
              <a:spcBef>
                <a:spcPts val="1600"/>
              </a:spcBef>
              <a:spcAft>
                <a:spcPts val="1600"/>
              </a:spcAft>
              <a:buSzPts val="3000"/>
              <a:buNone/>
            </a:pPr>
            <a:endParaRPr sz="1800" b="0">
              <a:latin typeface="Yekan Bakh ExtraBold" panose="00000900000000000000" pitchFamily="50" charset="-78"/>
              <a:ea typeface="Arial"/>
              <a:cs typeface="Yekan Bakh ExtraBold" panose="00000900000000000000" pitchFamily="50" charset="-78"/>
              <a:sym typeface="Arial"/>
            </a:endParaRPr>
          </a:p>
        </p:txBody>
      </p:sp>
      <p:sp>
        <p:nvSpPr>
          <p:cNvPr id="155" name="Google Shape;155;p5"/>
          <p:cNvSpPr txBox="1"/>
          <p:nvPr/>
        </p:nvSpPr>
        <p:spPr>
          <a:xfrm>
            <a:off x="399535" y="1471334"/>
            <a:ext cx="8237700" cy="2040518"/>
          </a:xfrm>
          <a:prstGeom prst="rect">
            <a:avLst/>
          </a:prstGeom>
          <a:noFill/>
          <a:ln>
            <a:noFill/>
          </a:ln>
        </p:spPr>
        <p:txBody>
          <a:bodyPr spcFirstLastPara="1" wrap="square" lIns="91425" tIns="45700" rIns="91425" bIns="45700" anchor="t" anchorCtr="0">
            <a:spAutoFit/>
          </a:bodyPr>
          <a:lstStyle/>
          <a:p>
            <a:pPr marL="0" lvl="0" indent="0" algn="just" rtl="1">
              <a:lnSpc>
                <a:spcPct val="115000"/>
              </a:lnSpc>
              <a:spcBef>
                <a:spcPts val="1200"/>
              </a:spcBef>
              <a:spcAft>
                <a:spcPts val="0"/>
              </a:spcAft>
              <a:buClr>
                <a:schemeClr val="dk2"/>
              </a:buClr>
              <a:buSzPts val="1100"/>
              <a:buFont typeface="Arial"/>
              <a:buNone/>
            </a:pPr>
            <a:r>
              <a:rPr lang="en">
                <a:solidFill>
                  <a:srgbClr val="002060"/>
                </a:solidFill>
                <a:latin typeface="Yekan Bakh ExtraBold" panose="00000900000000000000" pitchFamily="50" charset="-78"/>
                <a:cs typeface="Yekan Bakh ExtraBold" panose="00000900000000000000" pitchFamily="50" charset="-78"/>
              </a:rPr>
              <a:t>سامانه هوشمند رصد بازار فولاد ایران* که توسط شرکت‌های دانش‌بنیان داخلی طراحی شده و قادر است قیمت‌های لحظه‌ای محصولات فولادی را از منابع مختلف جمع‌آوری و تحلیل کند. فولاد سنگان اخیراً رصدخانه هوش مصنوعی خود را برای این منظور راه‌اندازی کرده است.</a:t>
            </a:r>
            <a:endParaRPr>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15000"/>
              </a:lnSpc>
              <a:spcBef>
                <a:spcPts val="1200"/>
              </a:spcBef>
              <a:spcAft>
                <a:spcPts val="0"/>
              </a:spcAft>
              <a:buClr>
                <a:schemeClr val="dk2"/>
              </a:buClr>
              <a:buSzPts val="1100"/>
              <a:buFont typeface="Arial"/>
              <a:buNone/>
            </a:pPr>
            <a:r>
              <a:rPr lang="en">
                <a:solidFill>
                  <a:srgbClr val="F68350"/>
                </a:solidFill>
                <a:latin typeface="Yekan Bakh ExtraBold" panose="00000900000000000000" pitchFamily="50" charset="-78"/>
                <a:cs typeface="Yekan Bakh ExtraBold" panose="00000900000000000000" pitchFamily="50" charset="-78"/>
              </a:rPr>
              <a:t>*چت‌بات‌های مبتنی بر NLP فارسی* </a:t>
            </a:r>
            <a:r>
              <a:rPr lang="en">
                <a:solidFill>
                  <a:srgbClr val="002060"/>
                </a:solidFill>
                <a:latin typeface="Yekan Bakh ExtraBold" panose="00000900000000000000" pitchFamily="50" charset="-78"/>
                <a:cs typeface="Yekan Bakh ExtraBold" panose="00000900000000000000" pitchFamily="50" charset="-78"/>
              </a:rPr>
              <a:t>برای پاسخگویی 24/7 به مشتریان داخلی</a:t>
            </a:r>
            <a:r>
              <a:rPr lang="fa-IR">
                <a:solidFill>
                  <a:srgbClr val="002060"/>
                </a:solidFill>
                <a:latin typeface="Yekan Bakh ExtraBold" panose="00000900000000000000" pitchFamily="50" charset="-78"/>
                <a:cs typeface="Yekan Bakh ExtraBold" panose="00000900000000000000" pitchFamily="50" charset="-78"/>
              </a:rPr>
              <a:t>،</a:t>
            </a:r>
            <a:r>
              <a:rPr lang="en">
                <a:solidFill>
                  <a:srgbClr val="002060"/>
                </a:solidFill>
                <a:latin typeface="Yekan Bakh ExtraBold" panose="00000900000000000000" pitchFamily="50" charset="-78"/>
                <a:cs typeface="Yekan Bakh ExtraBold" panose="00000900000000000000" pitchFamily="50" charset="-78"/>
              </a:rPr>
              <a:t>این ابزارها می‌توانند سفارشات را ثبت کرده و به سوالات فنی درباره مشخصات محصولات پاسخ دهند.</a:t>
            </a:r>
            <a:endParaRPr>
              <a:solidFill>
                <a:srgbClr val="002060"/>
              </a:solidFill>
              <a:latin typeface="Yekan Bakh ExtraBold" panose="00000900000000000000" pitchFamily="50" charset="-78"/>
              <a:cs typeface="Yekan Bakh ExtraBold" panose="00000900000000000000" pitchFamily="50" charset="-78"/>
            </a:endParaRPr>
          </a:p>
          <a:p>
            <a:pPr marL="0" marR="0" lvl="0" indent="0" algn="just" rtl="0">
              <a:lnSpc>
                <a:spcPct val="115000"/>
              </a:lnSpc>
              <a:spcBef>
                <a:spcPts val="1200"/>
              </a:spcBef>
              <a:spcAft>
                <a:spcPts val="0"/>
              </a:spcAft>
              <a:buClr>
                <a:srgbClr val="000000"/>
              </a:buClr>
              <a:buSzPts val="1400"/>
              <a:buFont typeface="Arial"/>
              <a:buNone/>
            </a:pPr>
            <a:endParaRPr>
              <a:solidFill>
                <a:srgbClr val="002060"/>
              </a:solidFill>
              <a:latin typeface="Yekan Bakh ExtraBold" panose="00000900000000000000" pitchFamily="50" charset="-78"/>
              <a:cs typeface="Yekan Bakh ExtraBold" panose="00000900000000000000" pitchFamily="50" charset="-78"/>
            </a:endParaRPr>
          </a:p>
        </p:txBody>
      </p:sp>
      <p:pic>
        <p:nvPicPr>
          <p:cNvPr id="156" name="Google Shape;156;p5"/>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 name="TextBox 1">
            <a:extLst>
              <a:ext uri="{FF2B5EF4-FFF2-40B4-BE49-F238E27FC236}">
                <a16:creationId xmlns:a16="http://schemas.microsoft.com/office/drawing/2014/main" id="{6A0359C6-5B7E-1DEE-F925-D420931C59F2}"/>
              </a:ext>
            </a:extLst>
          </p:cNvPr>
          <p:cNvSpPr txBox="1"/>
          <p:nvPr/>
        </p:nvSpPr>
        <p:spPr>
          <a:xfrm>
            <a:off x="2489466" y="517227"/>
            <a:ext cx="3963996" cy="954107"/>
          </a:xfrm>
          <a:prstGeom prst="rect">
            <a:avLst/>
          </a:prstGeom>
          <a:noFill/>
        </p:spPr>
        <p:txBody>
          <a:bodyPr wrap="square" rtlCol="1">
            <a:spAutoFit/>
          </a:bodyPr>
          <a:lstStyle/>
          <a:p>
            <a:pPr algn="ctr"/>
            <a:r>
              <a:rPr lang="fa-IR" sz="2800">
                <a:solidFill>
                  <a:srgbClr val="002060"/>
                </a:solidFill>
                <a:latin typeface="Diba" panose="01000504000000020004" pitchFamily="2" charset="-78"/>
                <a:ea typeface="Diba" panose="01000504000000020004" pitchFamily="2" charset="-78"/>
                <a:cs typeface="Diba" panose="01000504000000020004" pitchFamily="2" charset="-78"/>
              </a:rPr>
              <a:t>ابزارهای داخلی توسعه‌یافته:</a:t>
            </a:r>
          </a:p>
          <a:p>
            <a:pPr algn="ctr"/>
            <a:endParaRPr lang="fa-IR" sz="2800">
              <a:solidFill>
                <a:srgbClr val="002060"/>
              </a:solidFill>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368bc1bb0c1_0_16"/>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63" name="Google Shape;163;g368bc1bb0c1_0_16"/>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 name="Google Shape;139;p3">
            <a:extLst>
              <a:ext uri="{FF2B5EF4-FFF2-40B4-BE49-F238E27FC236}">
                <a16:creationId xmlns:a16="http://schemas.microsoft.com/office/drawing/2014/main" id="{6D29B9F2-5C27-CFCA-AE9A-9AB448864519}"/>
              </a:ext>
            </a:extLst>
          </p:cNvPr>
          <p:cNvSpPr txBox="1"/>
          <p:nvPr/>
        </p:nvSpPr>
        <p:spPr>
          <a:xfrm>
            <a:off x="1657802" y="1307482"/>
            <a:ext cx="5788200" cy="1551900"/>
          </a:xfrm>
          <a:prstGeom prst="rect">
            <a:avLst/>
          </a:prstGeom>
          <a:noFill/>
          <a:ln>
            <a:noFill/>
          </a:ln>
        </p:spPr>
        <p:txBody>
          <a:bodyPr spcFirstLastPara="1" wrap="square" lIns="91425" tIns="91425" rIns="91425" bIns="91425" anchor="t" anchorCtr="0">
            <a:noAutofit/>
          </a:bodyPr>
          <a:lstStyle/>
          <a:p>
            <a:pPr marL="0" marR="0" lvl="0" indent="0" algn="ctr" rtl="1">
              <a:lnSpc>
                <a:spcPct val="150000"/>
              </a:lnSpc>
              <a:spcBef>
                <a:spcPts val="0"/>
              </a:spcBef>
              <a:spcAft>
                <a:spcPts val="0"/>
              </a:spcAft>
              <a:buClr>
                <a:srgbClr val="000000"/>
              </a:buClr>
              <a:buSzPts val="4200"/>
              <a:buFont typeface="Arial"/>
              <a:buNone/>
            </a:pPr>
            <a:r>
              <a:rPr lang="en"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بخش </a:t>
            </a:r>
            <a:r>
              <a:rPr lang="fa-I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دوم</a:t>
            </a:r>
            <a:endParaRP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a:p>
            <a:pPr marL="0" marR="0" lvl="0" indent="0" algn="ctr" rtl="1">
              <a:lnSpc>
                <a:spcPct val="150000"/>
              </a:lnSpc>
              <a:spcBef>
                <a:spcPts val="0"/>
              </a:spcBef>
              <a:spcAft>
                <a:spcPts val="0"/>
              </a:spcAft>
              <a:buClr>
                <a:srgbClr val="000000"/>
              </a:buClr>
              <a:buSzPts val="4200"/>
              <a:buFont typeface="Arial"/>
              <a:buNone/>
            </a:pPr>
            <a:r>
              <a:rPr lang="fa-IR" sz="2400" spc="-150">
                <a:solidFill>
                  <a:srgbClr val="F67B44"/>
                </a:solidFill>
                <a:latin typeface="Yekan Bakh ExtraBold" panose="00000900000000000000" pitchFamily="50" charset="-78"/>
                <a:cs typeface="Yekan Bakh ExtraBold" panose="00000900000000000000" pitchFamily="50" charset="-78"/>
              </a:rPr>
              <a:t>ابزار های مالی هوشمند در شرایط تحریم</a:t>
            </a:r>
            <a:endParaRPr sz="5400" b="0" i="0" u="none" strike="noStrike" cap="none" spc="-150">
              <a:solidFill>
                <a:srgbClr val="F67B44"/>
              </a:solidFill>
              <a:latin typeface="Yekan Bakh ExtraBold" panose="00000900000000000000" pitchFamily="50" charset="-78"/>
              <a:cs typeface="Yekan Bakh ExtraBold" panose="00000900000000000000" pitchFamily="50" charset="-78"/>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6"/>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69" name="Google Shape;169;p6"/>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170" name="Google Shape;170;p6"/>
          <p:cNvSpPr txBox="1"/>
          <p:nvPr/>
        </p:nvSpPr>
        <p:spPr>
          <a:xfrm>
            <a:off x="794714" y="1177054"/>
            <a:ext cx="7832243" cy="2862292"/>
          </a:xfrm>
          <a:prstGeom prst="rect">
            <a:avLst/>
          </a:prstGeom>
          <a:noFill/>
          <a:ln>
            <a:noFill/>
          </a:ln>
        </p:spPr>
        <p:txBody>
          <a:bodyPr spcFirstLastPara="1" wrap="square" lIns="91425" tIns="91425" rIns="91425" bIns="91425" anchor="t" anchorCtr="0">
            <a:spAutoFit/>
          </a:bodyPr>
          <a:lstStyle/>
          <a:p>
            <a:pPr lvl="0" algn="just" rtl="1">
              <a:lnSpc>
                <a:spcPct val="150000"/>
              </a:lnSpc>
              <a:spcBef>
                <a:spcPts val="1200"/>
              </a:spcBef>
            </a:pPr>
            <a:r>
              <a:rPr lang="en" sz="1600">
                <a:solidFill>
                  <a:srgbClr val="F68350"/>
                </a:solidFill>
                <a:latin typeface="Yekan Bakh ExtraBold" panose="00000900000000000000" pitchFamily="50" charset="-78"/>
                <a:cs typeface="Yekan Bakh ExtraBold" panose="00000900000000000000" pitchFamily="50" charset="-78"/>
              </a:rPr>
              <a:t>Python</a:t>
            </a:r>
            <a:r>
              <a:rPr lang="en" sz="1600">
                <a:solidFill>
                  <a:srgbClr val="002060"/>
                </a:solidFill>
                <a:latin typeface="Yekan Bakh ExtraBold" panose="00000900000000000000" pitchFamily="50" charset="-78"/>
                <a:cs typeface="Yekan Bakh ExtraBold" panose="00000900000000000000" pitchFamily="50" charset="-78"/>
              </a:rPr>
              <a:t>با کتابخانه‌های</a:t>
            </a:r>
            <a:r>
              <a:rPr lang="en" sz="1600">
                <a:solidFill>
                  <a:srgbClr val="F68350"/>
                </a:solidFill>
                <a:latin typeface="Yekan Bakh ExtraBold" panose="00000900000000000000" pitchFamily="50" charset="-78"/>
                <a:cs typeface="Yekan Bakh ExtraBold" panose="00000900000000000000" pitchFamily="50" charset="-78"/>
              </a:rPr>
              <a:t>Prophet</a:t>
            </a:r>
            <a:r>
              <a:rPr lang="en" sz="1600">
                <a:solidFill>
                  <a:srgbClr val="002060"/>
                </a:solidFill>
                <a:latin typeface="Yekan Bakh ExtraBold" panose="00000900000000000000" pitchFamily="50" charset="-78"/>
                <a:cs typeface="Yekan Bakh ExtraBold" panose="00000900000000000000" pitchFamily="50" charset="-78"/>
              </a:rPr>
              <a:t>و</a:t>
            </a:r>
            <a:r>
              <a:rPr lang="en" sz="1600">
                <a:solidFill>
                  <a:srgbClr val="F68350"/>
                </a:solidFill>
                <a:latin typeface="Yekan Bakh ExtraBold" panose="00000900000000000000" pitchFamily="50" charset="-78"/>
                <a:cs typeface="Yekan Bakh ExtraBold" panose="00000900000000000000" pitchFamily="50" charset="-78"/>
              </a:rPr>
              <a:t>TensorFlow</a:t>
            </a:r>
            <a:r>
              <a:rPr lang="en" sz="1600">
                <a:solidFill>
                  <a:srgbClr val="002060"/>
                </a:solidFill>
                <a:latin typeface="Yekan Bakh ExtraBold" panose="00000900000000000000" pitchFamily="50" charset="-78"/>
                <a:cs typeface="Yekan Bakh ExtraBold" panose="00000900000000000000" pitchFamily="50" charset="-78"/>
              </a:rPr>
              <a:t>برای پیش‌بینی نرخ ارز و تصمیم‌گیری در زمان تبدیل درآمدهای صادراتی. الگوریتم‌های یادگیری ماشین می‌توانند با تحلیل داده‌های تاریخی و متغیرهای اقتصادی، بهترین زمان برای تبدیل ارز را پیشنهاد دهند.</a:t>
            </a:r>
            <a:endParaRPr sz="1600">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50000"/>
              </a:lnSpc>
              <a:spcBef>
                <a:spcPts val="1200"/>
              </a:spcBef>
              <a:spcAft>
                <a:spcPts val="1200"/>
              </a:spcAft>
              <a:buNone/>
            </a:pPr>
            <a:r>
              <a:rPr lang="en" sz="1600">
                <a:solidFill>
                  <a:srgbClr val="F68350"/>
                </a:solidFill>
                <a:latin typeface="Yekan Bakh ExtraBold" panose="00000900000000000000" pitchFamily="50" charset="-78"/>
                <a:cs typeface="Yekan Bakh ExtraBold" panose="00000900000000000000" pitchFamily="50" charset="-78"/>
              </a:rPr>
              <a:t>SAP S/4HANA</a:t>
            </a:r>
            <a:r>
              <a:rPr lang="en" sz="1600">
                <a:solidFill>
                  <a:srgbClr val="002060"/>
                </a:solidFill>
                <a:latin typeface="Yekan Bakh ExtraBold" panose="00000900000000000000" pitchFamily="50" charset="-78"/>
                <a:cs typeface="Yekan Bakh ExtraBold" panose="00000900000000000000" pitchFamily="50" charset="-78"/>
              </a:rPr>
              <a:t>با قابلیت‌های</a:t>
            </a:r>
            <a:r>
              <a:rPr lang="en" sz="1600">
                <a:solidFill>
                  <a:srgbClr val="F68350"/>
                </a:solidFill>
                <a:latin typeface="Yekan Bakh ExtraBold" panose="00000900000000000000" pitchFamily="50" charset="-78"/>
                <a:cs typeface="Yekan Bakh ExtraBold" panose="00000900000000000000" pitchFamily="50" charset="-78"/>
              </a:rPr>
              <a:t>AI</a:t>
            </a:r>
            <a:r>
              <a:rPr lang="en" sz="1600">
                <a:solidFill>
                  <a:srgbClr val="002060"/>
                </a:solidFill>
                <a:latin typeface="Yekan Bakh ExtraBold" panose="00000900000000000000" pitchFamily="50" charset="-78"/>
                <a:cs typeface="Yekan Bakh ExtraBold" panose="00000900000000000000" pitchFamily="50" charset="-78"/>
              </a:rPr>
              <a:t> برای بهینه‌سازی جریان نقدینگی و مدیریت سرمایه در گردش - این سیستم می‌تواند سناریوهای مختلف تحریمی را شبیه‌سازی کرده و راهکارهای جایگزین ارائه دهد.</a:t>
            </a:r>
            <a:endParaRPr sz="1600">
              <a:solidFill>
                <a:srgbClr val="002060"/>
              </a:solidFill>
              <a:latin typeface="Yekan Bakh ExtraBold" panose="00000900000000000000" pitchFamily="50" charset="-78"/>
              <a:cs typeface="Yekan Bakh ExtraBold" panose="00000900000000000000" pitchFamily="50" charset="-78"/>
            </a:endParaRPr>
          </a:p>
        </p:txBody>
      </p:sp>
      <p:sp>
        <p:nvSpPr>
          <p:cNvPr id="2" name="TextBox 1">
            <a:extLst>
              <a:ext uri="{FF2B5EF4-FFF2-40B4-BE49-F238E27FC236}">
                <a16:creationId xmlns:a16="http://schemas.microsoft.com/office/drawing/2014/main" id="{D4A3250A-A98D-4567-EA3C-2ABB77BCC1AC}"/>
              </a:ext>
            </a:extLst>
          </p:cNvPr>
          <p:cNvSpPr txBox="1"/>
          <p:nvPr/>
        </p:nvSpPr>
        <p:spPr>
          <a:xfrm>
            <a:off x="2360205" y="469168"/>
            <a:ext cx="4246454" cy="707886"/>
          </a:xfrm>
          <a:prstGeom prst="rect">
            <a:avLst/>
          </a:prstGeom>
          <a:noFill/>
        </p:spPr>
        <p:txBody>
          <a:bodyPr wrap="square" rtlCol="1">
            <a:spAutoFit/>
          </a:bodyPr>
          <a:lstStyle/>
          <a:p>
            <a:pPr algn="ctr" rtl="1"/>
            <a:r>
              <a:rPr lang="fa-IR" sz="2000">
                <a:solidFill>
                  <a:srgbClr val="002060"/>
                </a:solidFill>
                <a:latin typeface="Diba" panose="01000504000000020004" pitchFamily="2" charset="-78"/>
                <a:ea typeface="Diba" panose="01000504000000020004" pitchFamily="2" charset="-78"/>
                <a:cs typeface="Diba" panose="01000504000000020004" pitchFamily="2" charset="-78"/>
              </a:rPr>
              <a:t>مدیریت ریسک ارزی با </a:t>
            </a:r>
            <a:r>
              <a:rPr lang="en-GB" sz="2000">
                <a:solidFill>
                  <a:srgbClr val="002060"/>
                </a:solidFill>
                <a:latin typeface="Yekan Bakh ExtraBold" panose="00000900000000000000" pitchFamily="50" charset="-78"/>
                <a:ea typeface="Diba" panose="01000504000000020004" pitchFamily="2" charset="-78"/>
                <a:cs typeface="Yekan Bakh ExtraBold" panose="00000900000000000000" pitchFamily="50" charset="-78"/>
              </a:rPr>
              <a:t>Machine Learning</a:t>
            </a:r>
            <a:endParaRPr lang="en-GB" sz="2000">
              <a:solidFill>
                <a:srgbClr val="002060"/>
              </a:solidFill>
              <a:latin typeface="Diba" panose="01000504000000020004" pitchFamily="2" charset="-78"/>
              <a:ea typeface="Diba" panose="01000504000000020004" pitchFamily="2" charset="-78"/>
              <a:cs typeface="Diba" panose="01000504000000020004" pitchFamily="2" charset="-78"/>
            </a:endParaRPr>
          </a:p>
          <a:p>
            <a:pPr algn="ctr" rtl="1"/>
            <a:endParaRPr lang="fa-IR" sz="2000">
              <a:solidFill>
                <a:srgbClr val="002060"/>
              </a:solidFill>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8;p6">
            <a:extLst>
              <a:ext uri="{FF2B5EF4-FFF2-40B4-BE49-F238E27FC236}">
                <a16:creationId xmlns:a16="http://schemas.microsoft.com/office/drawing/2014/main" id="{A01A54E4-E591-E989-B46F-D91E49ED546C}"/>
              </a:ext>
            </a:extLst>
          </p:cNvPr>
          <p:cNvPicPr preferRelativeResize="0"/>
          <p:nvPr/>
        </p:nvPicPr>
        <p:blipFill rotWithShape="1">
          <a:blip r:embed="rId2">
            <a:alphaModFix/>
          </a:blip>
          <a:srcRect/>
          <a:stretch/>
        </p:blipFill>
        <p:spPr>
          <a:xfrm rot="5400000">
            <a:off x="1408058" y="-1408056"/>
            <a:ext cx="6368083" cy="9184196"/>
          </a:xfrm>
          <a:prstGeom prst="rect">
            <a:avLst/>
          </a:prstGeom>
          <a:noFill/>
          <a:ln>
            <a:noFill/>
          </a:ln>
        </p:spPr>
      </p:pic>
      <p:sp>
        <p:nvSpPr>
          <p:cNvPr id="5" name="TextBox 4">
            <a:extLst>
              <a:ext uri="{FF2B5EF4-FFF2-40B4-BE49-F238E27FC236}">
                <a16:creationId xmlns:a16="http://schemas.microsoft.com/office/drawing/2014/main" id="{650A68EF-EDC1-2411-F88E-E5E290828E02}"/>
              </a:ext>
            </a:extLst>
          </p:cNvPr>
          <p:cNvSpPr txBox="1"/>
          <p:nvPr/>
        </p:nvSpPr>
        <p:spPr>
          <a:xfrm>
            <a:off x="2806771" y="387114"/>
            <a:ext cx="3570656" cy="369332"/>
          </a:xfrm>
          <a:prstGeom prst="rect">
            <a:avLst/>
          </a:prstGeom>
          <a:noFill/>
        </p:spPr>
        <p:txBody>
          <a:bodyPr wrap="square">
            <a:spAutoFit/>
          </a:bodyPr>
          <a:lstStyle/>
          <a:p>
            <a:pPr algn="ctr"/>
            <a:r>
              <a:rPr lang="fa-IR" sz="1800" b="1" dirty="0">
                <a:solidFill>
                  <a:srgbClr val="0070C0"/>
                </a:solidFill>
                <a:latin typeface="Diba" panose="01000504000000020004" pitchFamily="2" charset="-78"/>
                <a:ea typeface="Diba" panose="01000504000000020004" pitchFamily="2" charset="-78"/>
                <a:cs typeface="Diba" panose="01000504000000020004" pitchFamily="2" charset="-78"/>
              </a:rPr>
              <a:t>پیش‌بینی ریزش مشتریان با هوش مصنوعی</a:t>
            </a:r>
            <a:endParaRPr lang="en-US" sz="1800" b="1" dirty="0">
              <a:solidFill>
                <a:srgbClr val="0070C0"/>
              </a:solidFill>
              <a:latin typeface="Diba" panose="01000504000000020004" pitchFamily="2" charset="-78"/>
              <a:ea typeface="Diba" panose="01000504000000020004" pitchFamily="2" charset="-78"/>
              <a:cs typeface="Diba" panose="01000504000000020004" pitchFamily="2" charset="-78"/>
            </a:endParaRPr>
          </a:p>
        </p:txBody>
      </p:sp>
      <p:sp>
        <p:nvSpPr>
          <p:cNvPr id="8" name="TextBox 7">
            <a:extLst>
              <a:ext uri="{FF2B5EF4-FFF2-40B4-BE49-F238E27FC236}">
                <a16:creationId xmlns:a16="http://schemas.microsoft.com/office/drawing/2014/main" id="{9965B9B9-D9E4-7F52-B5A4-5D2080F10156}"/>
              </a:ext>
            </a:extLst>
          </p:cNvPr>
          <p:cNvSpPr txBox="1"/>
          <p:nvPr/>
        </p:nvSpPr>
        <p:spPr>
          <a:xfrm>
            <a:off x="686827" y="726250"/>
            <a:ext cx="2085050" cy="984885"/>
          </a:xfrm>
          <a:prstGeom prst="rect">
            <a:avLst/>
          </a:prstGeom>
          <a:noFill/>
        </p:spPr>
        <p:txBody>
          <a:bodyPr wrap="square" rtlCol="0">
            <a:spAutoFit/>
          </a:bodyPr>
          <a:lstStyle/>
          <a:p>
            <a:pPr algn="ctr" rtl="1"/>
            <a:r>
              <a:rPr lang="fa-IR" dirty="0">
                <a:solidFill>
                  <a:srgbClr val="24428B"/>
                </a:solidFill>
                <a:latin typeface="Yekan Bakh ExtraBold" panose="00000900000000000000" pitchFamily="50" charset="-78"/>
                <a:cs typeface="Yekan Bakh ExtraBold" panose="00000900000000000000" pitchFamily="50" charset="-78"/>
              </a:rPr>
              <a:t> </a:t>
            </a:r>
            <a:r>
              <a:rPr lang="fa-IR" sz="1600" b="1">
                <a:solidFill>
                  <a:srgbClr val="F68350"/>
                </a:solidFill>
                <a:latin typeface="Diba" panose="01000504000000020004" pitchFamily="2" charset="-78"/>
                <a:ea typeface="Diba" panose="01000504000000020004" pitchFamily="2" charset="-78"/>
                <a:cs typeface="Diba" panose="01000504000000020004" pitchFamily="2" charset="-78"/>
              </a:rPr>
              <a:t>چالش:</a:t>
            </a:r>
            <a:br>
              <a:rPr lang="fa-IR" dirty="0">
                <a:solidFill>
                  <a:srgbClr val="24428B"/>
                </a:solidFill>
                <a:latin typeface="Yekan Bakh ExtraBold" panose="00000900000000000000" pitchFamily="50" charset="-78"/>
                <a:cs typeface="Yekan Bakh ExtraBold" panose="00000900000000000000" pitchFamily="50" charset="-78"/>
              </a:rPr>
            </a:br>
            <a:r>
              <a:rPr lang="fa-IR" dirty="0">
                <a:solidFill>
                  <a:srgbClr val="24428B"/>
                </a:solidFill>
                <a:latin typeface="Yekan Bakh ExtraBold" panose="00000900000000000000" pitchFamily="50" charset="-78"/>
                <a:cs typeface="Yekan Bakh ExtraBold" panose="00000900000000000000" pitchFamily="50" charset="-78"/>
              </a:rPr>
              <a:t>ریزش </a:t>
            </a:r>
            <a:r>
              <a:rPr lang="fa-IR" b="1" dirty="0">
                <a:solidFill>
                  <a:srgbClr val="24428B"/>
                </a:solidFill>
                <a:latin typeface="Yekan Bakh ExtraBold" panose="00000900000000000000" pitchFamily="50" charset="-78"/>
                <a:cs typeface="Yekan Bakh ExtraBold" panose="00000900000000000000" pitchFamily="50" charset="-78"/>
              </a:rPr>
              <a:t>مشتری</a:t>
            </a:r>
            <a:r>
              <a:rPr lang="fa-IR" dirty="0">
                <a:solidFill>
                  <a:srgbClr val="24428B"/>
                </a:solidFill>
                <a:latin typeface="Yekan Bakh ExtraBold" panose="00000900000000000000" pitchFamily="50" charset="-78"/>
                <a:cs typeface="Yekan Bakh ExtraBold" panose="00000900000000000000" pitchFamily="50" charset="-78"/>
              </a:rPr>
              <a:t> باعث کاهش درآمد بانک می‌شود</a:t>
            </a:r>
            <a:r>
              <a:rPr lang="en-US" dirty="0">
                <a:solidFill>
                  <a:srgbClr val="24428B"/>
                </a:solidFill>
                <a:latin typeface="Yekan Bakh ExtraBold" panose="00000900000000000000" pitchFamily="50" charset="-78"/>
                <a:cs typeface="Yekan Bakh ExtraBold" panose="00000900000000000000" pitchFamily="50" charset="-78"/>
              </a:rPr>
              <a:t>.</a:t>
            </a:r>
            <a:br>
              <a:rPr lang="fa-IR" dirty="0">
                <a:solidFill>
                  <a:srgbClr val="24428B"/>
                </a:solidFill>
                <a:latin typeface="Yekan Bakh ExtraBold" panose="00000900000000000000" pitchFamily="50" charset="-78"/>
                <a:cs typeface="Yekan Bakh ExtraBold" panose="00000900000000000000" pitchFamily="50" charset="-78"/>
              </a:rPr>
            </a:br>
            <a:endParaRPr lang="en-US" dirty="0">
              <a:solidFill>
                <a:srgbClr val="24428B"/>
              </a:solidFill>
              <a:latin typeface="Yekan Bakh ExtraBold" panose="00000900000000000000" pitchFamily="50" charset="-78"/>
              <a:cs typeface="Yekan Bakh ExtraBold" panose="00000900000000000000" pitchFamily="50" charset="-78"/>
            </a:endParaRPr>
          </a:p>
        </p:txBody>
      </p:sp>
      <p:pic>
        <p:nvPicPr>
          <p:cNvPr id="10" name="Picture 9" descr="A cartoon of a person walking into a door&#10;&#10;AI-generated content may be incorrect.">
            <a:extLst>
              <a:ext uri="{FF2B5EF4-FFF2-40B4-BE49-F238E27FC236}">
                <a16:creationId xmlns:a16="http://schemas.microsoft.com/office/drawing/2014/main" id="{2721F231-5BEE-57C4-02C5-5A2C8803C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95" y="267775"/>
            <a:ext cx="693590" cy="693590"/>
          </a:xfrm>
          <a:prstGeom prst="rect">
            <a:avLst/>
          </a:prstGeom>
        </p:spPr>
      </p:pic>
      <p:pic>
        <p:nvPicPr>
          <p:cNvPr id="12" name="Picture 11" descr="A brain with a white circle and a blue circle with green dots&#10;&#10;AI-generated content may be incorrect.">
            <a:extLst>
              <a:ext uri="{FF2B5EF4-FFF2-40B4-BE49-F238E27FC236}">
                <a16:creationId xmlns:a16="http://schemas.microsoft.com/office/drawing/2014/main" id="{F2C23216-0354-EB66-46ED-6B09DCB34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723" y="295297"/>
            <a:ext cx="620486" cy="693590"/>
          </a:xfrm>
          <a:prstGeom prst="rect">
            <a:avLst/>
          </a:prstGeom>
        </p:spPr>
      </p:pic>
      <p:sp>
        <p:nvSpPr>
          <p:cNvPr id="13" name="TextBox 12">
            <a:extLst>
              <a:ext uri="{FF2B5EF4-FFF2-40B4-BE49-F238E27FC236}">
                <a16:creationId xmlns:a16="http://schemas.microsoft.com/office/drawing/2014/main" id="{584DADE8-B3A2-F7A3-720D-153316E5A58B}"/>
              </a:ext>
            </a:extLst>
          </p:cNvPr>
          <p:cNvSpPr txBox="1"/>
          <p:nvPr/>
        </p:nvSpPr>
        <p:spPr>
          <a:xfrm>
            <a:off x="6372125" y="822519"/>
            <a:ext cx="2358198" cy="923330"/>
          </a:xfrm>
          <a:prstGeom prst="rect">
            <a:avLst/>
          </a:prstGeom>
          <a:noFill/>
        </p:spPr>
        <p:txBody>
          <a:bodyPr wrap="square" rtlCol="0">
            <a:spAutoFit/>
          </a:bodyPr>
          <a:lstStyle/>
          <a:p>
            <a:pPr algn="ctr" rtl="1"/>
            <a:r>
              <a:rPr lang="fa-IR" sz="1500" dirty="0">
                <a:solidFill>
                  <a:srgbClr val="F68350"/>
                </a:solidFill>
                <a:latin typeface="Diba" panose="01000504000000020004" pitchFamily="2" charset="-78"/>
                <a:ea typeface="Diba" panose="01000504000000020004" pitchFamily="2" charset="-78"/>
                <a:cs typeface="Diba" panose="01000504000000020004" pitchFamily="2" charset="-78"/>
              </a:rPr>
              <a:t> </a:t>
            </a:r>
            <a:r>
              <a:rPr lang="fa-IR" sz="1500" b="1">
                <a:solidFill>
                  <a:srgbClr val="F68350"/>
                </a:solidFill>
                <a:latin typeface="Diba" panose="01000504000000020004" pitchFamily="2" charset="-78"/>
                <a:ea typeface="Diba" panose="01000504000000020004" pitchFamily="2" charset="-78"/>
                <a:cs typeface="Diba" panose="01000504000000020004" pitchFamily="2" charset="-78"/>
              </a:rPr>
              <a:t>راهکار:</a:t>
            </a:r>
            <a:br>
              <a:rPr lang="fa-IR" sz="1200" dirty="0">
                <a:solidFill>
                  <a:srgbClr val="24428B"/>
                </a:solidFill>
                <a:latin typeface="Yekan Bakh ExtraBold" panose="00000900000000000000" pitchFamily="50" charset="-78"/>
                <a:cs typeface="Yekan Bakh ExtraBold" panose="00000900000000000000" pitchFamily="50" charset="-78"/>
              </a:rPr>
            </a:br>
            <a:r>
              <a:rPr lang="fa-IR" sz="1200" dirty="0">
                <a:solidFill>
                  <a:srgbClr val="24428B"/>
                </a:solidFill>
                <a:latin typeface="Yekan Bakh ExtraBold" panose="00000900000000000000" pitchFamily="50" charset="-78"/>
                <a:cs typeface="Yekan Bakh ExtraBold" panose="00000900000000000000" pitchFamily="50" charset="-78"/>
              </a:rPr>
              <a:t>تحلیل </a:t>
            </a:r>
            <a:r>
              <a:rPr lang="fa-IR" sz="1200" b="1" dirty="0">
                <a:solidFill>
                  <a:srgbClr val="24428B"/>
                </a:solidFill>
                <a:latin typeface="Yekan Bakh ExtraBold" panose="00000900000000000000" pitchFamily="50" charset="-78"/>
                <a:cs typeface="Yekan Bakh ExtraBold" panose="00000900000000000000" pitchFamily="50" charset="-78"/>
              </a:rPr>
              <a:t>داده</a:t>
            </a:r>
            <a:r>
              <a:rPr lang="fa-IR" sz="1200" dirty="0">
                <a:solidFill>
                  <a:srgbClr val="24428B"/>
                </a:solidFill>
                <a:latin typeface="Yekan Bakh ExtraBold" panose="00000900000000000000" pitchFamily="50" charset="-78"/>
                <a:cs typeface="Yekan Bakh ExtraBold" panose="00000900000000000000" pitchFamily="50" charset="-78"/>
              </a:rPr>
              <a:t> مشتریان با الگوریتم‌های هوش مصنوعی.</a:t>
            </a:r>
            <a:br>
              <a:rPr lang="fa-IR" sz="1200" dirty="0">
                <a:solidFill>
                  <a:srgbClr val="24428B"/>
                </a:solidFill>
                <a:latin typeface="Yekan Bakh ExtraBold" panose="00000900000000000000" pitchFamily="50" charset="-78"/>
                <a:cs typeface="Yekan Bakh ExtraBold" panose="00000900000000000000" pitchFamily="50" charset="-78"/>
              </a:rPr>
            </a:br>
            <a:endParaRPr lang="en-US" sz="1500" dirty="0">
              <a:solidFill>
                <a:srgbClr val="24428B"/>
              </a:solidFill>
              <a:latin typeface="Yekan Bakh ExtraBold" panose="00000900000000000000" pitchFamily="50" charset="-78"/>
              <a:cs typeface="Yekan Bakh ExtraBold" panose="00000900000000000000" pitchFamily="50" charset="-78"/>
            </a:endParaRPr>
          </a:p>
        </p:txBody>
      </p:sp>
      <p:pic>
        <p:nvPicPr>
          <p:cNvPr id="17" name="Picture 16" descr="A graph with a person and a medal&#10;&#10;AI-generated content may be incorrect.">
            <a:extLst>
              <a:ext uri="{FF2B5EF4-FFF2-40B4-BE49-F238E27FC236}">
                <a16:creationId xmlns:a16="http://schemas.microsoft.com/office/drawing/2014/main" id="{0C70DD26-8F77-5CED-4B8E-F4D32533C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26" y="2896535"/>
            <a:ext cx="673419" cy="673419"/>
          </a:xfrm>
          <a:prstGeom prst="rect">
            <a:avLst/>
          </a:prstGeom>
        </p:spPr>
      </p:pic>
      <p:pic>
        <p:nvPicPr>
          <p:cNvPr id="21" name="Picture 20" descr="A group of colorful bars&#10;&#10;AI-generated content may be incorrect.">
            <a:extLst>
              <a:ext uri="{FF2B5EF4-FFF2-40B4-BE49-F238E27FC236}">
                <a16:creationId xmlns:a16="http://schemas.microsoft.com/office/drawing/2014/main" id="{D1E8A06B-41F3-BF0C-5342-0C11464471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823998" y="2946664"/>
            <a:ext cx="573162" cy="573162"/>
          </a:xfrm>
          <a:prstGeom prst="rect">
            <a:avLst/>
          </a:prstGeom>
        </p:spPr>
      </p:pic>
      <p:pic>
        <p:nvPicPr>
          <p:cNvPr id="25" name="Picture 24" descr="A graph of a graph with text&#10;&#10;AI-generated content may be incorrect.">
            <a:extLst>
              <a:ext uri="{FF2B5EF4-FFF2-40B4-BE49-F238E27FC236}">
                <a16:creationId xmlns:a16="http://schemas.microsoft.com/office/drawing/2014/main" id="{05843E92-A296-24A6-C429-69B55A2715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4897" y="1234053"/>
            <a:ext cx="3688879" cy="2572459"/>
          </a:xfrm>
          <a:prstGeom prst="rect">
            <a:avLst/>
          </a:prstGeom>
        </p:spPr>
      </p:pic>
      <p:pic>
        <p:nvPicPr>
          <p:cNvPr id="29" name="Picture 28" descr="A gold trophy with a number on it&#10;&#10;AI-generated content may be incorrect.">
            <a:extLst>
              <a:ext uri="{FF2B5EF4-FFF2-40B4-BE49-F238E27FC236}">
                <a16:creationId xmlns:a16="http://schemas.microsoft.com/office/drawing/2014/main" id="{BE373B8D-6C05-18BF-1D94-C5A35FA662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1324" y="1284184"/>
            <a:ext cx="710292" cy="554357"/>
          </a:xfrm>
          <a:prstGeom prst="rect">
            <a:avLst/>
          </a:prstGeom>
        </p:spPr>
      </p:pic>
      <p:sp>
        <p:nvSpPr>
          <p:cNvPr id="19" name="TextBox 18">
            <a:extLst>
              <a:ext uri="{FF2B5EF4-FFF2-40B4-BE49-F238E27FC236}">
                <a16:creationId xmlns:a16="http://schemas.microsoft.com/office/drawing/2014/main" id="{2826B092-E5C5-1AF2-CD68-44CFED93F14F}"/>
              </a:ext>
            </a:extLst>
          </p:cNvPr>
          <p:cNvSpPr txBox="1"/>
          <p:nvPr/>
        </p:nvSpPr>
        <p:spPr>
          <a:xfrm>
            <a:off x="6126175" y="3432797"/>
            <a:ext cx="2651352" cy="954107"/>
          </a:xfrm>
          <a:prstGeom prst="rect">
            <a:avLst/>
          </a:prstGeom>
          <a:noFill/>
        </p:spPr>
        <p:txBody>
          <a:bodyPr wrap="square">
            <a:spAutoFit/>
          </a:bodyPr>
          <a:lstStyle/>
          <a:p>
            <a:pPr algn="ctr" rtl="1"/>
            <a:r>
              <a:rPr lang="fa-IR" b="1" dirty="0">
                <a:solidFill>
                  <a:srgbClr val="F68350"/>
                </a:solidFill>
                <a:latin typeface="Diba" panose="01000504000000020004" pitchFamily="2" charset="-78"/>
                <a:ea typeface="Diba" panose="01000504000000020004" pitchFamily="2" charset="-78"/>
                <a:cs typeface="Diba" panose="01000504000000020004" pitchFamily="2" charset="-78"/>
              </a:rPr>
              <a:t>عملکرد</a:t>
            </a:r>
            <a:r>
              <a:rPr lang="en-US" b="1" dirty="0">
                <a:solidFill>
                  <a:srgbClr val="F68350"/>
                </a:solidFill>
                <a:latin typeface="Diba" panose="01000504000000020004" pitchFamily="2" charset="-78"/>
                <a:ea typeface="Diba" panose="01000504000000020004" pitchFamily="2" charset="-78"/>
                <a:cs typeface="Diba" panose="01000504000000020004" pitchFamily="2" charset="-78"/>
              </a:rPr>
              <a:t>:</a:t>
            </a:r>
            <a:br>
              <a:rPr lang="fa-IR" dirty="0">
                <a:solidFill>
                  <a:srgbClr val="24428B"/>
                </a:solidFill>
                <a:latin typeface="Yekan Bakh ExtraBold" panose="00000900000000000000" pitchFamily="50" charset="-78"/>
                <a:cs typeface="Yekan Bakh ExtraBold" panose="00000900000000000000" pitchFamily="50" charset="-78"/>
              </a:rPr>
            </a:br>
            <a:r>
              <a:rPr lang="fa-IR" dirty="0">
                <a:solidFill>
                  <a:srgbClr val="24428B"/>
                </a:solidFill>
                <a:latin typeface="Yekan Bakh ExtraBold" panose="00000900000000000000" pitchFamily="50" charset="-78"/>
                <a:cs typeface="Yekan Bakh ExtraBold" panose="00000900000000000000" pitchFamily="50" charset="-78"/>
              </a:rPr>
              <a:t>دقت مدل: </a:t>
            </a:r>
            <a:r>
              <a:rPr lang="fa-IR" b="1" dirty="0">
                <a:solidFill>
                  <a:srgbClr val="24428B"/>
                </a:solidFill>
                <a:latin typeface="Yekan Bakh ExtraBold" panose="00000900000000000000" pitchFamily="50" charset="-78"/>
                <a:cs typeface="Yekan Bakh ExtraBold" panose="00000900000000000000" pitchFamily="50" charset="-78"/>
              </a:rPr>
              <a:t>86%</a:t>
            </a:r>
            <a:r>
              <a:rPr lang="fa-IR" dirty="0">
                <a:solidFill>
                  <a:srgbClr val="24428B"/>
                </a:solidFill>
                <a:latin typeface="Yekan Bakh ExtraBold" panose="00000900000000000000" pitchFamily="50" charset="-78"/>
                <a:cs typeface="Yekan Bakh ExtraBold" panose="00000900000000000000" pitchFamily="50" charset="-78"/>
              </a:rPr>
              <a:t> – پیش‌بینی </a:t>
            </a:r>
            <a:r>
              <a:rPr lang="fa-IR" b="1" dirty="0">
                <a:solidFill>
                  <a:srgbClr val="24428B"/>
                </a:solidFill>
                <a:latin typeface="Yekan Bakh ExtraBold" panose="00000900000000000000" pitchFamily="50" charset="-78"/>
                <a:cs typeface="Yekan Bakh ExtraBold" panose="00000900000000000000" pitchFamily="50" charset="-78"/>
              </a:rPr>
              <a:t>قابل اعتماد</a:t>
            </a:r>
            <a:r>
              <a:rPr lang="en-US" dirty="0">
                <a:solidFill>
                  <a:srgbClr val="24428B"/>
                </a:solidFill>
                <a:latin typeface="Yekan Bakh ExtraBold" panose="00000900000000000000" pitchFamily="50" charset="-78"/>
                <a:cs typeface="Yekan Bakh ExtraBold" panose="00000900000000000000" pitchFamily="50" charset="-78"/>
              </a:rPr>
              <a:t>.</a:t>
            </a:r>
            <a:br>
              <a:rPr lang="fa-IR" dirty="0">
                <a:solidFill>
                  <a:srgbClr val="24428B"/>
                </a:solidFill>
                <a:latin typeface="Yekan Bakh ExtraBold" panose="00000900000000000000" pitchFamily="50" charset="-78"/>
                <a:cs typeface="Yekan Bakh ExtraBold" panose="00000900000000000000" pitchFamily="50" charset="-78"/>
              </a:rPr>
            </a:br>
            <a:endParaRPr lang="en-US" dirty="0">
              <a:solidFill>
                <a:srgbClr val="24428B"/>
              </a:solidFill>
              <a:latin typeface="Yekan Bakh ExtraBold" panose="00000900000000000000" pitchFamily="50" charset="-78"/>
              <a:cs typeface="Yekan Bakh ExtraBold" panose="00000900000000000000" pitchFamily="50" charset="-78"/>
            </a:endParaRPr>
          </a:p>
        </p:txBody>
      </p:sp>
      <p:sp>
        <p:nvSpPr>
          <p:cNvPr id="33" name="TextBox 32">
            <a:extLst>
              <a:ext uri="{FF2B5EF4-FFF2-40B4-BE49-F238E27FC236}">
                <a16:creationId xmlns:a16="http://schemas.microsoft.com/office/drawing/2014/main" id="{BDA30842-7B42-F65C-BAD5-7A531009E648}"/>
              </a:ext>
            </a:extLst>
          </p:cNvPr>
          <p:cNvSpPr txBox="1"/>
          <p:nvPr/>
        </p:nvSpPr>
        <p:spPr>
          <a:xfrm>
            <a:off x="471194" y="4064644"/>
            <a:ext cx="4671153" cy="261610"/>
          </a:xfrm>
          <a:prstGeom prst="rect">
            <a:avLst/>
          </a:prstGeom>
          <a:noFill/>
        </p:spPr>
        <p:txBody>
          <a:bodyPr wrap="square">
            <a:spAutoFit/>
          </a:bodyPr>
          <a:lstStyle/>
          <a:p>
            <a:r>
              <a:rPr lang="en-US" sz="1050" b="1" dirty="0">
                <a:solidFill>
                  <a:srgbClr val="F68350"/>
                </a:solidFill>
                <a:latin typeface="Yekan Bakh ExtraBold" panose="00000900000000000000" pitchFamily="50" charset="-78"/>
                <a:cs typeface="Yekan Bakh ExtraBold" panose="00000900000000000000" pitchFamily="50" charset="-78"/>
              </a:rPr>
              <a:t>Source: Customer Churn Prediction Project – GitHub (Behnam Shokri, 2025) </a:t>
            </a:r>
          </a:p>
        </p:txBody>
      </p:sp>
      <p:sp>
        <p:nvSpPr>
          <p:cNvPr id="15" name="TextBox 14">
            <a:extLst>
              <a:ext uri="{FF2B5EF4-FFF2-40B4-BE49-F238E27FC236}">
                <a16:creationId xmlns:a16="http://schemas.microsoft.com/office/drawing/2014/main" id="{D28EE88B-4EED-662E-AE19-AA1B0959C79B}"/>
              </a:ext>
            </a:extLst>
          </p:cNvPr>
          <p:cNvSpPr txBox="1"/>
          <p:nvPr/>
        </p:nvSpPr>
        <p:spPr>
          <a:xfrm>
            <a:off x="366473" y="3332165"/>
            <a:ext cx="2521557" cy="1015663"/>
          </a:xfrm>
          <a:prstGeom prst="rect">
            <a:avLst/>
          </a:prstGeom>
          <a:noFill/>
        </p:spPr>
        <p:txBody>
          <a:bodyPr wrap="square">
            <a:spAutoFit/>
          </a:bodyPr>
          <a:lstStyle/>
          <a:p>
            <a:pPr algn="ctr" rtl="1"/>
            <a:r>
              <a:rPr lang="fa-IR" sz="1500" b="1">
                <a:solidFill>
                  <a:srgbClr val="F68350"/>
                </a:solidFill>
                <a:latin typeface="Diba" panose="01000504000000020004" pitchFamily="2" charset="-78"/>
                <a:ea typeface="Diba" panose="01000504000000020004" pitchFamily="2" charset="-78"/>
                <a:cs typeface="Diba" panose="01000504000000020004" pitchFamily="2" charset="-78"/>
              </a:rPr>
              <a:t>ارزش:</a:t>
            </a:r>
            <a:br>
              <a:rPr lang="fa-IR" sz="1500" dirty="0">
                <a:solidFill>
                  <a:srgbClr val="24428B"/>
                </a:solidFill>
                <a:latin typeface="Yekan Bakh ExtraBold" panose="00000900000000000000" pitchFamily="50" charset="-78"/>
                <a:cs typeface="Yekan Bakh ExtraBold" panose="00000900000000000000" pitchFamily="50" charset="-78"/>
              </a:rPr>
            </a:br>
            <a:r>
              <a:rPr lang="fa-IR" dirty="0">
                <a:solidFill>
                  <a:srgbClr val="24428B"/>
                </a:solidFill>
                <a:latin typeface="Yekan Bakh ExtraBold" panose="00000900000000000000" pitchFamily="50" charset="-78"/>
                <a:cs typeface="Yekan Bakh ExtraBold" panose="00000900000000000000" pitchFamily="50" charset="-78"/>
              </a:rPr>
              <a:t>شناسایی مشتریان در معرض </a:t>
            </a:r>
            <a:r>
              <a:rPr lang="fa-IR" b="1" dirty="0">
                <a:solidFill>
                  <a:srgbClr val="24428B"/>
                </a:solidFill>
                <a:latin typeface="Yekan Bakh ExtraBold" panose="00000900000000000000" pitchFamily="50" charset="-78"/>
                <a:cs typeface="Yekan Bakh ExtraBold" panose="00000900000000000000" pitchFamily="50" charset="-78"/>
              </a:rPr>
              <a:t>ریزش</a:t>
            </a:r>
            <a:r>
              <a:rPr lang="fa-IR" dirty="0">
                <a:solidFill>
                  <a:srgbClr val="24428B"/>
                </a:solidFill>
                <a:latin typeface="Yekan Bakh ExtraBold" panose="00000900000000000000" pitchFamily="50" charset="-78"/>
                <a:cs typeface="Yekan Bakh ExtraBold" panose="00000900000000000000" pitchFamily="50" charset="-78"/>
              </a:rPr>
              <a:t> + کاهش هزینه </a:t>
            </a:r>
            <a:r>
              <a:rPr lang="fa-IR" b="1" dirty="0">
                <a:solidFill>
                  <a:srgbClr val="24428B"/>
                </a:solidFill>
                <a:latin typeface="Yekan Bakh ExtraBold" panose="00000900000000000000" pitchFamily="50" charset="-78"/>
                <a:cs typeface="Yekan Bakh ExtraBold" panose="00000900000000000000" pitchFamily="50" charset="-78"/>
              </a:rPr>
              <a:t>جذب</a:t>
            </a:r>
            <a:r>
              <a:rPr lang="fa-IR" dirty="0">
                <a:solidFill>
                  <a:srgbClr val="24428B"/>
                </a:solidFill>
                <a:latin typeface="Yekan Bakh ExtraBold" panose="00000900000000000000" pitchFamily="50" charset="-78"/>
                <a:cs typeface="Yekan Bakh ExtraBold" panose="00000900000000000000" pitchFamily="50" charset="-78"/>
              </a:rPr>
              <a:t>.</a:t>
            </a:r>
            <a:br>
              <a:rPr lang="fa-IR" sz="1500" dirty="0">
                <a:solidFill>
                  <a:srgbClr val="24428B"/>
                </a:solidFill>
                <a:latin typeface="Yekan Bakh ExtraBold" panose="00000900000000000000" pitchFamily="50" charset="-78"/>
                <a:cs typeface="Yekan Bakh ExtraBold" panose="00000900000000000000" pitchFamily="50" charset="-78"/>
              </a:rPr>
            </a:br>
            <a:endParaRPr lang="en-US" sz="1500" dirty="0">
              <a:solidFill>
                <a:srgbClr val="24428B"/>
              </a:solidFill>
              <a:latin typeface="Yekan Bakh ExtraBold" panose="00000900000000000000" pitchFamily="50" charset="-78"/>
              <a:cs typeface="Yekan Bakh ExtraBold" panose="00000900000000000000" pitchFamily="50" charset="-78"/>
            </a:endParaRPr>
          </a:p>
        </p:txBody>
      </p:sp>
      <p:pic>
        <p:nvPicPr>
          <p:cNvPr id="4" name="Google Shape;169;p6">
            <a:extLst>
              <a:ext uri="{FF2B5EF4-FFF2-40B4-BE49-F238E27FC236}">
                <a16:creationId xmlns:a16="http://schemas.microsoft.com/office/drawing/2014/main" id="{6DAD32A0-30CD-3B0A-2428-B1F27DEA3EF3}"/>
              </a:ext>
            </a:extLst>
          </p:cNvPr>
          <p:cNvPicPr preferRelativeResize="0"/>
          <p:nvPr/>
        </p:nvPicPr>
        <p:blipFill rotWithShape="1">
          <a:blip r:embed="rId9">
            <a:alphaModFix/>
          </a:blip>
          <a:srcRect/>
          <a:stretch/>
        </p:blipFill>
        <p:spPr>
          <a:xfrm>
            <a:off x="838200" y="4653027"/>
            <a:ext cx="7467600" cy="295275"/>
          </a:xfrm>
          <a:prstGeom prst="rect">
            <a:avLst/>
          </a:prstGeom>
          <a:noFill/>
          <a:ln>
            <a:noFill/>
          </a:ln>
        </p:spPr>
      </p:pic>
    </p:spTree>
    <p:extLst>
      <p:ext uri="{BB962C8B-B14F-4D97-AF65-F5344CB8AC3E}">
        <p14:creationId xmlns:p14="http://schemas.microsoft.com/office/powerpoint/2010/main" val="57117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368bc1bb0c1_0_27"/>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81" name="Google Shape;181;g368bc1bb0c1_0_27"/>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 name="Google Shape;139;p3">
            <a:extLst>
              <a:ext uri="{FF2B5EF4-FFF2-40B4-BE49-F238E27FC236}">
                <a16:creationId xmlns:a16="http://schemas.microsoft.com/office/drawing/2014/main" id="{46F3A239-BC2F-6ED8-AFEA-BF1D7FD70F63}"/>
              </a:ext>
            </a:extLst>
          </p:cNvPr>
          <p:cNvSpPr txBox="1"/>
          <p:nvPr/>
        </p:nvSpPr>
        <p:spPr>
          <a:xfrm>
            <a:off x="1677900" y="1254321"/>
            <a:ext cx="5788200" cy="1551900"/>
          </a:xfrm>
          <a:prstGeom prst="rect">
            <a:avLst/>
          </a:prstGeom>
          <a:noFill/>
          <a:ln>
            <a:noFill/>
          </a:ln>
        </p:spPr>
        <p:txBody>
          <a:bodyPr spcFirstLastPara="1" wrap="square" lIns="91425" tIns="91425" rIns="91425" bIns="91425" anchor="t" anchorCtr="0">
            <a:noAutofit/>
          </a:bodyPr>
          <a:lstStyle/>
          <a:p>
            <a:pPr marL="0" marR="0" lvl="0" indent="0" algn="ctr" rtl="1">
              <a:lnSpc>
                <a:spcPct val="150000"/>
              </a:lnSpc>
              <a:spcBef>
                <a:spcPts val="0"/>
              </a:spcBef>
              <a:spcAft>
                <a:spcPts val="0"/>
              </a:spcAft>
              <a:buClr>
                <a:srgbClr val="000000"/>
              </a:buClr>
              <a:buSzPts val="4200"/>
              <a:buFont typeface="Arial"/>
              <a:buNone/>
            </a:pPr>
            <a:r>
              <a:rPr lang="en"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بخش </a:t>
            </a:r>
            <a:r>
              <a:rPr lang="fa-I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سوم</a:t>
            </a:r>
            <a:endParaRP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a:p>
            <a:pPr marL="0" marR="0" lvl="0" indent="0" algn="ctr" rtl="1">
              <a:lnSpc>
                <a:spcPct val="150000"/>
              </a:lnSpc>
              <a:spcBef>
                <a:spcPts val="0"/>
              </a:spcBef>
              <a:spcAft>
                <a:spcPts val="0"/>
              </a:spcAft>
              <a:buClr>
                <a:srgbClr val="000000"/>
              </a:buClr>
              <a:buSzPts val="4200"/>
              <a:buFont typeface="Arial"/>
              <a:buNone/>
            </a:pPr>
            <a:r>
              <a:rPr lang="fa-IR" sz="2400" spc="-150">
                <a:solidFill>
                  <a:srgbClr val="F67B44"/>
                </a:solidFill>
                <a:latin typeface="Yekan Bakh ExtraBold" panose="00000900000000000000" pitchFamily="50" charset="-78"/>
                <a:cs typeface="Yekan Bakh ExtraBold" panose="00000900000000000000" pitchFamily="50" charset="-78"/>
              </a:rPr>
              <a:t>منابع انسانی هوشمند و بهره وری</a:t>
            </a:r>
            <a:endParaRPr sz="5400" b="0" i="0" u="none" strike="noStrike" cap="none" spc="-150">
              <a:solidFill>
                <a:srgbClr val="F67B44"/>
              </a:solidFill>
              <a:latin typeface="Yekan Bakh ExtraBold" panose="00000900000000000000" pitchFamily="50" charset="-78"/>
              <a:cs typeface="Yekan Bakh ExtraBold" panose="00000900000000000000" pitchFamily="50" charset="-78"/>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8"/>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87" name="Google Shape;187;p8"/>
          <p:cNvSpPr txBox="1"/>
          <p:nvPr/>
        </p:nvSpPr>
        <p:spPr>
          <a:xfrm>
            <a:off x="426693" y="605387"/>
            <a:ext cx="8556600" cy="683224"/>
          </a:xfrm>
          <a:prstGeom prst="rect">
            <a:avLst/>
          </a:prstGeom>
          <a:noFill/>
          <a:ln>
            <a:noFill/>
          </a:ln>
        </p:spPr>
        <p:txBody>
          <a:bodyPr spcFirstLastPara="1" wrap="square" lIns="91425" tIns="45700" rIns="91425" bIns="45700" anchor="t" anchorCtr="0">
            <a:spAutoFit/>
          </a:bodyPr>
          <a:lstStyle/>
          <a:p>
            <a:pPr marL="457200" marR="0" lvl="0" indent="0" algn="r" rtl="1">
              <a:lnSpc>
                <a:spcPct val="115000"/>
              </a:lnSpc>
              <a:spcBef>
                <a:spcPts val="1200"/>
              </a:spcBef>
              <a:spcAft>
                <a:spcPts val="1200"/>
              </a:spcAft>
              <a:buClr>
                <a:schemeClr val="dk2"/>
              </a:buClr>
              <a:buSzPts val="1100"/>
              <a:buFont typeface="Arial"/>
              <a:buNone/>
            </a:pPr>
            <a:endParaRPr sz="1600" b="1" i="0" u="none" strike="noStrike" cap="none">
              <a:solidFill>
                <a:srgbClr val="000000"/>
              </a:solidFill>
              <a:latin typeface="Yekan Bakh ExtraBold" panose="00000900000000000000" pitchFamily="50" charset="-78"/>
              <a:cs typeface="Yekan Bakh ExtraBold" panose="00000900000000000000" pitchFamily="50" charset="-78"/>
              <a:sym typeface="Arial"/>
            </a:endParaRPr>
          </a:p>
        </p:txBody>
      </p:sp>
      <p:pic>
        <p:nvPicPr>
          <p:cNvPr id="188" name="Google Shape;188;p8"/>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189" name="Google Shape;189;p8"/>
          <p:cNvSpPr txBox="1"/>
          <p:nvPr/>
        </p:nvSpPr>
        <p:spPr>
          <a:xfrm>
            <a:off x="417000" y="1485748"/>
            <a:ext cx="8310000" cy="2286750"/>
          </a:xfrm>
          <a:prstGeom prst="rect">
            <a:avLst/>
          </a:prstGeom>
          <a:noFill/>
          <a:ln>
            <a:noFill/>
          </a:ln>
        </p:spPr>
        <p:txBody>
          <a:bodyPr spcFirstLastPara="1" wrap="square" lIns="91425" tIns="91425" rIns="91425" bIns="91425" anchor="t" anchorCtr="0">
            <a:spAutoFit/>
          </a:bodyPr>
          <a:lstStyle/>
          <a:p>
            <a:pPr lvl="0" algn="just" rtl="1">
              <a:lnSpc>
                <a:spcPct val="115000"/>
              </a:lnSpc>
              <a:spcBef>
                <a:spcPts val="1200"/>
              </a:spcBef>
            </a:pPr>
            <a:r>
              <a:rPr lang="en">
                <a:solidFill>
                  <a:srgbClr val="F68350"/>
                </a:solidFill>
                <a:latin typeface="Yekan Bakh ExtraBold" panose="00000900000000000000" pitchFamily="50" charset="-78"/>
                <a:cs typeface="Yekan Bakh ExtraBold" panose="00000900000000000000" pitchFamily="50" charset="-78"/>
              </a:rPr>
              <a:t>Workday</a:t>
            </a:r>
            <a:r>
              <a:rPr lang="en">
                <a:solidFill>
                  <a:srgbClr val="002060"/>
                </a:solidFill>
                <a:latin typeface="Yekan Bakh ExtraBold" panose="00000900000000000000" pitchFamily="50" charset="-78"/>
                <a:cs typeface="Yekan Bakh ExtraBold" panose="00000900000000000000" pitchFamily="50" charset="-78"/>
              </a:rPr>
              <a:t> با ماژول </a:t>
            </a:r>
            <a:r>
              <a:rPr lang="en">
                <a:solidFill>
                  <a:srgbClr val="F68350"/>
                </a:solidFill>
                <a:latin typeface="Yekan Bakh ExtraBold" panose="00000900000000000000" pitchFamily="50" charset="-78"/>
                <a:cs typeface="Yekan Bakh ExtraBold" panose="00000900000000000000" pitchFamily="50" charset="-78"/>
              </a:rPr>
              <a:t>People Analytics </a:t>
            </a:r>
            <a:r>
              <a:rPr lang="en">
                <a:solidFill>
                  <a:srgbClr val="002060"/>
                </a:solidFill>
                <a:latin typeface="Yekan Bakh ExtraBold" panose="00000900000000000000" pitchFamily="50" charset="-78"/>
                <a:cs typeface="Yekan Bakh ExtraBold" panose="00000900000000000000" pitchFamily="50" charset="-78"/>
              </a:rPr>
              <a:t>برای تحلیل عملکرد کارکنان و پیش‌بینی نرخ ترک خدمت در شرایط بحرانی. با توجه به اینکه شرکت‌های فولادی ایران با چالش حفظ نیروی متخصص مواجه هستند، این ابزار می‌تواند کارکنان کلیدی در معرض خطر را شناسایی کند.</a:t>
            </a:r>
            <a:endParaRPr>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15000"/>
              </a:lnSpc>
              <a:spcBef>
                <a:spcPts val="1200"/>
              </a:spcBef>
              <a:spcAft>
                <a:spcPts val="0"/>
              </a:spcAft>
              <a:buNone/>
            </a:pPr>
            <a:r>
              <a:rPr lang="en">
                <a:solidFill>
                  <a:srgbClr val="002060"/>
                </a:solidFill>
                <a:latin typeface="Yekan Bakh ExtraBold" panose="00000900000000000000" pitchFamily="50" charset="-78"/>
                <a:cs typeface="Yekan Bakh ExtraBold" panose="00000900000000000000" pitchFamily="50" charset="-78"/>
              </a:rPr>
              <a:t>ابزارهای آموزش هوشمند</a:t>
            </a:r>
            <a:r>
              <a:rPr lang="fa-IR">
                <a:solidFill>
                  <a:srgbClr val="002060"/>
                </a:solidFill>
                <a:latin typeface="Yekan Bakh ExtraBold" panose="00000900000000000000" pitchFamily="50" charset="-78"/>
                <a:cs typeface="Yekan Bakh ExtraBold" panose="00000900000000000000" pitchFamily="50" charset="-78"/>
              </a:rPr>
              <a:t>:</a:t>
            </a:r>
            <a:endParaRPr>
              <a:solidFill>
                <a:srgbClr val="002060"/>
              </a:solidFill>
              <a:latin typeface="Yekan Bakh ExtraBold" panose="00000900000000000000" pitchFamily="50" charset="-78"/>
              <a:cs typeface="Yekan Bakh ExtraBold" panose="00000900000000000000" pitchFamily="50" charset="-78"/>
            </a:endParaRPr>
          </a:p>
          <a:p>
            <a:pPr marL="0" lvl="0" indent="0" algn="just" rtl="1">
              <a:lnSpc>
                <a:spcPct val="115000"/>
              </a:lnSpc>
              <a:spcBef>
                <a:spcPts val="1200"/>
              </a:spcBef>
              <a:spcAft>
                <a:spcPts val="1200"/>
              </a:spcAft>
              <a:buNone/>
            </a:pPr>
            <a:r>
              <a:rPr lang="en">
                <a:solidFill>
                  <a:srgbClr val="002060"/>
                </a:solidFill>
                <a:latin typeface="Yekan Bakh ExtraBold" panose="00000900000000000000" pitchFamily="50" charset="-78"/>
                <a:cs typeface="Yekan Bakh ExtraBold" panose="00000900000000000000" pitchFamily="50" charset="-78"/>
              </a:rPr>
              <a:t>سامانه‌های </a:t>
            </a:r>
            <a:r>
              <a:rPr lang="en">
                <a:solidFill>
                  <a:srgbClr val="F68350"/>
                </a:solidFill>
                <a:latin typeface="Yekan Bakh ExtraBold" panose="00000900000000000000" pitchFamily="50" charset="-78"/>
                <a:cs typeface="Yekan Bakh ExtraBold" panose="00000900000000000000" pitchFamily="50" charset="-78"/>
              </a:rPr>
              <a:t>LMS </a:t>
            </a:r>
            <a:r>
              <a:rPr lang="en">
                <a:solidFill>
                  <a:srgbClr val="002060"/>
                </a:solidFill>
                <a:latin typeface="Yekan Bakh ExtraBold" panose="00000900000000000000" pitchFamily="50" charset="-78"/>
                <a:cs typeface="Yekan Bakh ExtraBold" panose="00000900000000000000" pitchFamily="50" charset="-78"/>
              </a:rPr>
              <a:t>مبتنی بر </a:t>
            </a:r>
            <a:r>
              <a:rPr lang="en">
                <a:solidFill>
                  <a:srgbClr val="F68350"/>
                </a:solidFill>
                <a:latin typeface="Yekan Bakh ExtraBold" panose="00000900000000000000" pitchFamily="50" charset="-78"/>
                <a:cs typeface="Yekan Bakh ExtraBold" panose="00000900000000000000" pitchFamily="50" charset="-78"/>
              </a:rPr>
              <a:t>AI</a:t>
            </a:r>
            <a:r>
              <a:rPr lang="en">
                <a:solidFill>
                  <a:srgbClr val="002060"/>
                </a:solidFill>
                <a:latin typeface="Yekan Bakh ExtraBold" panose="00000900000000000000" pitchFamily="50" charset="-78"/>
                <a:cs typeface="Yekan Bakh ExtraBold" panose="00000900000000000000" pitchFamily="50" charset="-78"/>
              </a:rPr>
              <a:t> نظیر </a:t>
            </a:r>
            <a:r>
              <a:rPr lang="en">
                <a:solidFill>
                  <a:srgbClr val="F68350"/>
                </a:solidFill>
                <a:latin typeface="Yekan Bakh ExtraBold" panose="00000900000000000000" pitchFamily="50" charset="-78"/>
                <a:cs typeface="Yekan Bakh ExtraBold" panose="00000900000000000000" pitchFamily="50" charset="-78"/>
              </a:rPr>
              <a:t>Cornerstone OnDemand </a:t>
            </a:r>
            <a:r>
              <a:rPr lang="en">
                <a:solidFill>
                  <a:srgbClr val="002060"/>
                </a:solidFill>
                <a:latin typeface="Yekan Bakh ExtraBold" panose="00000900000000000000" pitchFamily="50" charset="-78"/>
                <a:cs typeface="Yekan Bakh ExtraBold" panose="00000900000000000000" pitchFamily="50" charset="-78"/>
              </a:rPr>
              <a:t>برای آموزش مستمر کارکنان در زمینه تکنولوژی‌های جدید. فولاد مبارکه اخیراً رویدادهای آموزشی متعددی در زمینه هوش مصنوعی برای کارکنان خود برگزار کرده است.</a:t>
            </a:r>
            <a:endParaRPr>
              <a:solidFill>
                <a:srgbClr val="002060"/>
              </a:solidFill>
              <a:latin typeface="Yekan Bakh ExtraBold" panose="00000900000000000000" pitchFamily="50" charset="-78"/>
              <a:cs typeface="Yekan Bakh ExtraBold" panose="00000900000000000000" pitchFamily="50" charset="-78"/>
            </a:endParaRPr>
          </a:p>
        </p:txBody>
      </p:sp>
      <p:sp>
        <p:nvSpPr>
          <p:cNvPr id="2" name="TextBox 1">
            <a:extLst>
              <a:ext uri="{FF2B5EF4-FFF2-40B4-BE49-F238E27FC236}">
                <a16:creationId xmlns:a16="http://schemas.microsoft.com/office/drawing/2014/main" id="{7344659A-8215-B6FD-C186-34299AACFF91}"/>
              </a:ext>
            </a:extLst>
          </p:cNvPr>
          <p:cNvSpPr txBox="1"/>
          <p:nvPr/>
        </p:nvSpPr>
        <p:spPr>
          <a:xfrm>
            <a:off x="2508061" y="654751"/>
            <a:ext cx="4127879" cy="830997"/>
          </a:xfrm>
          <a:prstGeom prst="rect">
            <a:avLst/>
          </a:prstGeom>
          <a:noFill/>
        </p:spPr>
        <p:txBody>
          <a:bodyPr wrap="square" rtlCol="1">
            <a:spAutoFit/>
          </a:bodyPr>
          <a:lstStyle/>
          <a:p>
            <a:pPr algn="ctr"/>
            <a:r>
              <a:rPr lang="fa-IR" sz="2400">
                <a:solidFill>
                  <a:srgbClr val="F68350"/>
                </a:solidFill>
                <a:latin typeface="Diba" panose="01000504000000020004" pitchFamily="2" charset="-78"/>
                <a:ea typeface="Diba" panose="01000504000000020004" pitchFamily="2" charset="-78"/>
                <a:cs typeface="Diba" panose="01000504000000020004" pitchFamily="2" charset="-78"/>
              </a:rPr>
              <a:t>سیستم‌های پیش‌بینی نیروی انسانی:</a:t>
            </a:r>
          </a:p>
          <a:p>
            <a:pPr algn="ctr"/>
            <a:endParaRPr lang="fa-IR" sz="2400">
              <a:solidFill>
                <a:srgbClr val="F68350"/>
              </a:solidFill>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g368bc1bb0c1_0_37"/>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96" name="Google Shape;196;g368bc1bb0c1_0_37"/>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 name="Google Shape;139;p3">
            <a:extLst>
              <a:ext uri="{FF2B5EF4-FFF2-40B4-BE49-F238E27FC236}">
                <a16:creationId xmlns:a16="http://schemas.microsoft.com/office/drawing/2014/main" id="{42EF8A6A-14F6-66BE-A6AE-966CBB658F44}"/>
              </a:ext>
            </a:extLst>
          </p:cNvPr>
          <p:cNvSpPr txBox="1"/>
          <p:nvPr/>
        </p:nvSpPr>
        <p:spPr>
          <a:xfrm>
            <a:off x="1677900" y="1340993"/>
            <a:ext cx="5788200" cy="1551900"/>
          </a:xfrm>
          <a:prstGeom prst="rect">
            <a:avLst/>
          </a:prstGeom>
          <a:noFill/>
          <a:ln>
            <a:noFill/>
          </a:ln>
        </p:spPr>
        <p:txBody>
          <a:bodyPr spcFirstLastPara="1" wrap="square" lIns="91425" tIns="91425" rIns="91425" bIns="91425" anchor="t" anchorCtr="0">
            <a:noAutofit/>
          </a:bodyPr>
          <a:lstStyle/>
          <a:p>
            <a:pPr marL="0" marR="0" lvl="0" indent="0" algn="ctr" rtl="1">
              <a:lnSpc>
                <a:spcPct val="150000"/>
              </a:lnSpc>
              <a:spcBef>
                <a:spcPts val="0"/>
              </a:spcBef>
              <a:spcAft>
                <a:spcPts val="0"/>
              </a:spcAft>
              <a:buClr>
                <a:srgbClr val="000000"/>
              </a:buClr>
              <a:buSzPts val="4200"/>
              <a:buFont typeface="Arial"/>
              <a:buNone/>
            </a:pPr>
            <a:r>
              <a:rPr lang="en"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بخش </a:t>
            </a:r>
            <a:r>
              <a:rPr lang="fa-I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چهارم</a:t>
            </a:r>
            <a:endParaRPr sz="42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a:p>
            <a:pPr marL="0" marR="0" lvl="0" indent="0" algn="ctr" rtl="1">
              <a:lnSpc>
                <a:spcPct val="150000"/>
              </a:lnSpc>
              <a:spcBef>
                <a:spcPts val="0"/>
              </a:spcBef>
              <a:spcAft>
                <a:spcPts val="0"/>
              </a:spcAft>
              <a:buClr>
                <a:srgbClr val="000000"/>
              </a:buClr>
              <a:buSzPts val="4200"/>
              <a:buFont typeface="Arial"/>
              <a:buNone/>
            </a:pPr>
            <a:r>
              <a:rPr lang="fa-IR" sz="2400" spc="-150">
                <a:solidFill>
                  <a:srgbClr val="F67B44"/>
                </a:solidFill>
                <a:latin typeface="Yekan Bakh ExtraBold" panose="00000900000000000000" pitchFamily="50" charset="-78"/>
                <a:cs typeface="Yekan Bakh ExtraBold" panose="00000900000000000000" pitchFamily="50" charset="-78"/>
              </a:rPr>
              <a:t>پیاده سازی عملیاتی و کارگاه عملی</a:t>
            </a:r>
            <a:endParaRPr sz="5400" b="0" i="0" u="none" strike="noStrike" cap="none" spc="-150">
              <a:solidFill>
                <a:srgbClr val="F67B44"/>
              </a:solidFill>
              <a:latin typeface="Yekan Bakh ExtraBold" panose="00000900000000000000" pitchFamily="50" charset="-78"/>
              <a:cs typeface="Yekan Bakh ExtraBold" panose="00000900000000000000" pitchFamily="50" charset="-78"/>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7" name="Google Shape;87;p2"/>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sp>
        <p:nvSpPr>
          <p:cNvPr id="83" name="Google Shape;83;p2"/>
          <p:cNvSpPr txBox="1">
            <a:spLocks noGrp="1"/>
          </p:cNvSpPr>
          <p:nvPr>
            <p:ph type="title" idx="4294967295"/>
          </p:nvPr>
        </p:nvSpPr>
        <p:spPr>
          <a:xfrm>
            <a:off x="3889000" y="688554"/>
            <a:ext cx="4872000" cy="731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3000"/>
              <a:buNone/>
            </a:pPr>
            <a:r>
              <a:rPr lang="en" sz="2800">
                <a:solidFill>
                  <a:srgbClr val="F68350"/>
                </a:solidFill>
                <a:latin typeface="Diba" panose="01000504000000020004" pitchFamily="2" charset="-78"/>
                <a:ea typeface="Diba" panose="01000504000000020004" pitchFamily="2" charset="-78"/>
                <a:cs typeface="Diba" panose="01000504000000020004" pitchFamily="2" charset="-78"/>
                <a:sym typeface="Arial"/>
              </a:rPr>
              <a:t>هدف جلسه سوم دوره آموزشی</a:t>
            </a:r>
            <a:endParaRPr sz="2800">
              <a:solidFill>
                <a:srgbClr val="F68350"/>
              </a:solidFill>
              <a:latin typeface="Diba" panose="01000504000000020004" pitchFamily="2" charset="-78"/>
              <a:ea typeface="Diba" panose="01000504000000020004" pitchFamily="2" charset="-78"/>
              <a:cs typeface="Diba" panose="01000504000000020004" pitchFamily="2" charset="-78"/>
              <a:sym typeface="Arial"/>
            </a:endParaRPr>
          </a:p>
          <a:p>
            <a:pPr marL="0" lvl="0" indent="0" algn="r" rtl="1">
              <a:lnSpc>
                <a:spcPct val="100000"/>
              </a:lnSpc>
              <a:spcBef>
                <a:spcPts val="1600"/>
              </a:spcBef>
              <a:spcAft>
                <a:spcPts val="1600"/>
              </a:spcAft>
              <a:buSzPts val="3000"/>
              <a:buNone/>
            </a:pPr>
            <a:r>
              <a:rPr lang="en" sz="3600">
                <a:solidFill>
                  <a:srgbClr val="F68350"/>
                </a:solidFill>
                <a:latin typeface="Yekan Bakh ExtraBold" panose="00000900000000000000" pitchFamily="50" charset="-78"/>
                <a:ea typeface="Arial"/>
                <a:cs typeface="Yekan Bakh ExtraBold" panose="00000900000000000000" pitchFamily="50" charset="-78"/>
                <a:sym typeface="Arial"/>
              </a:rPr>
              <a:t> </a:t>
            </a:r>
            <a:endParaRPr sz="2400">
              <a:solidFill>
                <a:srgbClr val="F68350"/>
              </a:solidFill>
              <a:latin typeface="Yekan Bakh ExtraBold" panose="00000900000000000000" pitchFamily="50" charset="-78"/>
              <a:ea typeface="Arial"/>
              <a:cs typeface="Yekan Bakh ExtraBold" panose="00000900000000000000" pitchFamily="50" charset="-78"/>
              <a:sym typeface="Arial"/>
            </a:endParaRPr>
          </a:p>
        </p:txBody>
      </p:sp>
      <p:sp>
        <p:nvSpPr>
          <p:cNvPr id="84" name="Google Shape;84;p2"/>
          <p:cNvSpPr txBox="1">
            <a:spLocks noGrp="1"/>
          </p:cNvSpPr>
          <p:nvPr>
            <p:ph type="title" idx="4294967295"/>
          </p:nvPr>
        </p:nvSpPr>
        <p:spPr>
          <a:xfrm>
            <a:off x="450856" y="1226602"/>
            <a:ext cx="8310144" cy="1052100"/>
          </a:xfrm>
          <a:prstGeom prst="rect">
            <a:avLst/>
          </a:prstGeom>
          <a:noFill/>
          <a:ln>
            <a:noFill/>
          </a:ln>
        </p:spPr>
        <p:txBody>
          <a:bodyPr spcFirstLastPara="1" wrap="square" lIns="91425" tIns="91425" rIns="91425" bIns="91425" anchor="t" anchorCtr="0">
            <a:noAutofit/>
          </a:bodyPr>
          <a:lstStyle/>
          <a:p>
            <a:pPr lvl="0" algn="r" rtl="1">
              <a:lnSpc>
                <a:spcPct val="115000"/>
              </a:lnSpc>
              <a:spcBef>
                <a:spcPts val="1200"/>
              </a:spcBef>
              <a:buSzPts val="1100"/>
            </a:pPr>
            <a:r>
              <a:rPr lang="en" sz="1600">
                <a:solidFill>
                  <a:srgbClr val="002060"/>
                </a:solidFill>
                <a:latin typeface="Yekan Bakh ExtraBold" panose="00000900000000000000" pitchFamily="50" charset="-78"/>
                <a:ea typeface="Arial"/>
                <a:cs typeface="Yekan Bakh ExtraBold" panose="00000900000000000000" pitchFamily="50" charset="-78"/>
                <a:sym typeface="Arial"/>
              </a:rPr>
              <a:t>بر اساس تحولات اخیر صنعت فولاد ایران و بررسی تجربیات موفق شرکت‌هایی نظیر فولاد خوزستان، فولاد سنگان و فولاد مبارکه</a:t>
            </a:r>
            <a:r>
              <a:rPr lang="fa-IR" sz="1600">
                <a:solidFill>
                  <a:srgbClr val="002060"/>
                </a:solidFill>
                <a:latin typeface="Yekan Bakh ExtraBold" panose="00000900000000000000" pitchFamily="50" charset="-78"/>
                <a:ea typeface="Arial"/>
                <a:cs typeface="Yekan Bakh ExtraBold" panose="00000900000000000000" pitchFamily="50" charset="-78"/>
                <a:sym typeface="Arial"/>
              </a:rPr>
              <a:t> و</a:t>
            </a:r>
            <a:r>
              <a:rPr lang="en-GB" sz="1600">
                <a:solidFill>
                  <a:srgbClr val="002060"/>
                </a:solidFill>
                <a:latin typeface="Yekan Bakh ExtraBold" panose="00000900000000000000" pitchFamily="50" charset="-78"/>
                <a:ea typeface="Arial"/>
                <a:cs typeface="Yekan Bakh ExtraBold" panose="00000900000000000000" pitchFamily="50" charset="-78"/>
                <a:sym typeface="Arial"/>
              </a:rPr>
              <a:t>TATA Steel International</a:t>
            </a:r>
            <a:r>
              <a:rPr lang="en" sz="1600">
                <a:solidFill>
                  <a:srgbClr val="002060"/>
                </a:solidFill>
                <a:latin typeface="Yekan Bakh ExtraBold" panose="00000900000000000000" pitchFamily="50" charset="-78"/>
                <a:ea typeface="Arial"/>
                <a:cs typeface="Yekan Bakh ExtraBold" panose="00000900000000000000" pitchFamily="50" charset="-78"/>
                <a:sym typeface="Arial"/>
              </a:rPr>
              <a:t> </a:t>
            </a:r>
            <a:r>
              <a:rPr lang="fa-IR" sz="1600">
                <a:solidFill>
                  <a:srgbClr val="002060"/>
                </a:solidFill>
                <a:latin typeface="Yekan Bakh ExtraBold" panose="00000900000000000000" pitchFamily="50" charset="-78"/>
                <a:ea typeface="Arial"/>
                <a:cs typeface="Yekan Bakh ExtraBold" panose="00000900000000000000" pitchFamily="50" charset="-78"/>
                <a:sym typeface="Arial"/>
              </a:rPr>
              <a:t> </a:t>
            </a:r>
            <a:r>
              <a:rPr lang="en" sz="1600">
                <a:solidFill>
                  <a:srgbClr val="002060"/>
                </a:solidFill>
                <a:latin typeface="Yekan Bakh ExtraBold" panose="00000900000000000000" pitchFamily="50" charset="-78"/>
                <a:ea typeface="Arial"/>
                <a:cs typeface="Yekan Bakh ExtraBold" panose="00000900000000000000" pitchFamily="50" charset="-78"/>
                <a:sym typeface="Arial"/>
              </a:rPr>
              <a:t>در پیاده‌سازی هوش مصنوعی با ترکیبی از رویکرد منحنی S-curve، فرآیندهای تحول، نوآوری و پذیرش بازار بررسی میگردد.</a:t>
            </a:r>
            <a:endParaRPr sz="1600">
              <a:solidFill>
                <a:srgbClr val="002060"/>
              </a:solidFill>
              <a:latin typeface="Yekan Bakh ExtraBold" panose="00000900000000000000" pitchFamily="50" charset="-78"/>
              <a:ea typeface="Arial"/>
              <a:cs typeface="Yekan Bakh ExtraBold" panose="00000900000000000000" pitchFamily="50" charset="-78"/>
              <a:sym typeface="Arial"/>
            </a:endParaRPr>
          </a:p>
          <a:p>
            <a:pPr marL="0" lvl="0" indent="0" algn="r" rtl="1">
              <a:lnSpc>
                <a:spcPct val="100000"/>
              </a:lnSpc>
              <a:spcBef>
                <a:spcPts val="1200"/>
              </a:spcBef>
              <a:spcAft>
                <a:spcPts val="0"/>
              </a:spcAft>
              <a:buSzPts val="3000"/>
              <a:buNone/>
            </a:pPr>
            <a:endParaRPr sz="1600">
              <a:solidFill>
                <a:schemeClr val="dk1"/>
              </a:solidFill>
              <a:latin typeface="Yekan Bakh ExtraBold" panose="00000900000000000000" pitchFamily="50" charset="-78"/>
              <a:ea typeface="Arial"/>
              <a:cs typeface="Yekan Bakh ExtraBold" panose="00000900000000000000" pitchFamily="50" charset="-78"/>
              <a:sym typeface="Arial"/>
            </a:endParaRPr>
          </a:p>
        </p:txBody>
      </p:sp>
      <p:sp>
        <p:nvSpPr>
          <p:cNvPr id="85" name="Google Shape;85;p2"/>
          <p:cNvSpPr txBox="1"/>
          <p:nvPr/>
        </p:nvSpPr>
        <p:spPr>
          <a:xfrm>
            <a:off x="3220275" y="2356998"/>
            <a:ext cx="5540725" cy="707846"/>
          </a:xfrm>
          <a:prstGeom prst="rect">
            <a:avLst/>
          </a:prstGeom>
          <a:noFill/>
          <a:ln>
            <a:noFill/>
          </a:ln>
        </p:spPr>
        <p:txBody>
          <a:bodyPr spcFirstLastPara="1" wrap="square" lIns="91425" tIns="45700" rIns="91425" bIns="45700" anchor="t" anchorCtr="0">
            <a:spAutoFit/>
          </a:bodyPr>
          <a:lstStyle/>
          <a:p>
            <a:pPr marL="0" marR="0" lvl="0" indent="0" algn="ctr" rtl="1">
              <a:lnSpc>
                <a:spcPct val="200000"/>
              </a:lnSpc>
              <a:spcBef>
                <a:spcPts val="0"/>
              </a:spcBef>
              <a:spcAft>
                <a:spcPts val="0"/>
              </a:spcAft>
              <a:buClr>
                <a:srgbClr val="000000"/>
              </a:buClr>
              <a:buSzPts val="1600"/>
              <a:buFont typeface="Arial"/>
              <a:buNone/>
            </a:pPr>
            <a:r>
              <a:rPr lang="en" sz="2000" b="1">
                <a:solidFill>
                  <a:srgbClr val="24428B"/>
                </a:solidFill>
                <a:latin typeface="Diba" panose="01000504000000020004" pitchFamily="2" charset="-78"/>
                <a:ea typeface="Diba" panose="01000504000000020004" pitchFamily="2" charset="-78"/>
                <a:cs typeface="Diba" panose="01000504000000020004" pitchFamily="2" charset="-78"/>
              </a:rPr>
              <a:t>هوش مصنوعی در صنعت فولاد</a:t>
            </a:r>
            <a:r>
              <a:rPr lang="fa-IR" sz="2000" b="1">
                <a:solidFill>
                  <a:srgbClr val="24428B"/>
                </a:solidFill>
                <a:latin typeface="Diba" panose="01000504000000020004" pitchFamily="2" charset="-78"/>
                <a:ea typeface="Diba" panose="01000504000000020004" pitchFamily="2" charset="-78"/>
                <a:cs typeface="Diba" panose="01000504000000020004" pitchFamily="2" charset="-78"/>
              </a:rPr>
              <a:t>،</a:t>
            </a:r>
            <a:r>
              <a:rPr lang="en" sz="2000" b="1">
                <a:solidFill>
                  <a:srgbClr val="24428B"/>
                </a:solidFill>
                <a:latin typeface="Diba" panose="01000504000000020004" pitchFamily="2" charset="-78"/>
                <a:ea typeface="Diba" panose="01000504000000020004" pitchFamily="2" charset="-78"/>
                <a:cs typeface="Diba" panose="01000504000000020004" pitchFamily="2" charset="-78"/>
              </a:rPr>
              <a:t> رویکرد بقا در اقتصاد مقاومتی</a:t>
            </a:r>
            <a:endParaRPr sz="2000" b="1" i="0" u="none" strike="noStrike" cap="none">
              <a:solidFill>
                <a:srgbClr val="24428B"/>
              </a:solidFill>
              <a:latin typeface="Diba" panose="01000504000000020004" pitchFamily="2" charset="-78"/>
              <a:ea typeface="Diba" panose="01000504000000020004" pitchFamily="2" charset="-78"/>
              <a:cs typeface="Diba" panose="01000504000000020004" pitchFamily="2" charset="-78"/>
              <a:sym typeface="Arial"/>
            </a:endParaRPr>
          </a:p>
        </p:txBody>
      </p:sp>
      <p:pic>
        <p:nvPicPr>
          <p:cNvPr id="86" name="Google Shape;86;p2"/>
          <p:cNvPicPr preferRelativeResize="0"/>
          <p:nvPr/>
        </p:nvPicPr>
        <p:blipFill rotWithShape="1">
          <a:blip r:embed="rId4">
            <a:alphaModFix/>
          </a:blip>
          <a:srcRect/>
          <a:stretch/>
        </p:blipFill>
        <p:spPr>
          <a:xfrm>
            <a:off x="838200" y="4653027"/>
            <a:ext cx="7467600" cy="29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0"/>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02" name="Google Shape;202;p10"/>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03" name="Google Shape;203;p10"/>
          <p:cNvSpPr txBox="1"/>
          <p:nvPr/>
        </p:nvSpPr>
        <p:spPr>
          <a:xfrm>
            <a:off x="521830" y="999567"/>
            <a:ext cx="8175528" cy="2480898"/>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1200"/>
              </a:spcBef>
              <a:spcAft>
                <a:spcPts val="0"/>
              </a:spcAft>
              <a:buNone/>
            </a:pPr>
            <a:r>
              <a:rPr lang="en">
                <a:solidFill>
                  <a:schemeClr val="dk2"/>
                </a:solidFill>
                <a:latin typeface="Yekan Bakh ExtraBold" panose="00000900000000000000" pitchFamily="50" charset="-78"/>
                <a:ea typeface="Lato"/>
                <a:cs typeface="Yekan Bakh ExtraBold" panose="00000900000000000000" pitchFamily="50" charset="-78"/>
                <a:sym typeface="Lato"/>
              </a:rPr>
              <a:t> </a:t>
            </a:r>
            <a:r>
              <a:rPr lang="en">
                <a:solidFill>
                  <a:srgbClr val="F68350"/>
                </a:solidFill>
                <a:latin typeface="Yekan Bakh ExtraBold" panose="00000900000000000000" pitchFamily="50" charset="-78"/>
                <a:ea typeface="Lato"/>
                <a:cs typeface="Yekan Bakh ExtraBold" panose="00000900000000000000" pitchFamily="50" charset="-78"/>
                <a:sym typeface="Lato"/>
              </a:rPr>
              <a:t>تمرین عملی</a:t>
            </a:r>
            <a:r>
              <a:rPr lang="fa-IR">
                <a:solidFill>
                  <a:srgbClr val="F68350"/>
                </a:solidFill>
                <a:latin typeface="Yekan Bakh ExtraBold" panose="00000900000000000000" pitchFamily="50" charset="-78"/>
                <a:ea typeface="Lato"/>
                <a:cs typeface="Yekan Bakh ExtraBold" panose="00000900000000000000" pitchFamily="50" charset="-78"/>
                <a:sym typeface="Lato"/>
              </a:rPr>
              <a:t>: </a:t>
            </a:r>
            <a:r>
              <a:rPr lang="fa-IR">
                <a:solidFill>
                  <a:schemeClr val="dk2"/>
                </a:solidFill>
                <a:latin typeface="Yekan Bakh ExtraBold" panose="00000900000000000000" pitchFamily="50" charset="-78"/>
                <a:ea typeface="Lato"/>
                <a:cs typeface="Yekan Bakh ExtraBold" panose="00000900000000000000" pitchFamily="50" charset="-78"/>
                <a:sym typeface="Lato"/>
              </a:rPr>
              <a:t>1</a:t>
            </a:r>
            <a:r>
              <a:rPr lang="en">
                <a:solidFill>
                  <a:schemeClr val="dk2"/>
                </a:solidFill>
                <a:latin typeface="Yekan Bakh ExtraBold" panose="00000900000000000000" pitchFamily="50" charset="-78"/>
                <a:ea typeface="Lato"/>
                <a:cs typeface="Yekan Bakh ExtraBold" panose="00000900000000000000" pitchFamily="50" charset="-78"/>
                <a:sym typeface="Lato"/>
              </a:rPr>
              <a:t> پیاده سازی مدل هوش مصنوعی جهت پیش بینی قیمت طلا</a:t>
            </a: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Clr>
                <a:schemeClr val="dk2"/>
              </a:buClr>
              <a:buSzPts val="1100"/>
              <a:buFont typeface="Arial"/>
              <a:buNone/>
            </a:pPr>
            <a:r>
              <a:rPr lang="en">
                <a:solidFill>
                  <a:srgbClr val="F68350"/>
                </a:solidFill>
                <a:latin typeface="Yekan Bakh ExtraBold" panose="00000900000000000000" pitchFamily="50" charset="-78"/>
                <a:ea typeface="Lato"/>
                <a:cs typeface="Yekan Bakh ExtraBold" panose="00000900000000000000" pitchFamily="50" charset="-78"/>
                <a:sym typeface="Lato"/>
              </a:rPr>
              <a:t>نحوه کارکرد</a:t>
            </a:r>
            <a:r>
              <a:rPr lang="en">
                <a:solidFill>
                  <a:schemeClr val="dk2"/>
                </a:solidFill>
                <a:latin typeface="Yekan Bakh ExtraBold" panose="00000900000000000000" pitchFamily="50" charset="-78"/>
                <a:ea typeface="Lato"/>
                <a:cs typeface="Yekan Bakh ExtraBold" panose="00000900000000000000" pitchFamily="50" charset="-78"/>
                <a:sym typeface="Lato"/>
              </a:rPr>
              <a:t>:شبکه LSTM = long short-term memory</a:t>
            </a: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Clr>
                <a:schemeClr val="dk2"/>
              </a:buClr>
              <a:buSzPts val="1100"/>
              <a:buFont typeface="Arial"/>
              <a:buNone/>
            </a:pPr>
            <a:r>
              <a:rPr lang="en">
                <a:solidFill>
                  <a:schemeClr val="dk2"/>
                </a:solidFill>
                <a:latin typeface="Yekan Bakh ExtraBold" panose="00000900000000000000" pitchFamily="50" charset="-78"/>
                <a:ea typeface="Lato"/>
                <a:cs typeface="Yekan Bakh ExtraBold" panose="00000900000000000000" pitchFamily="50" charset="-78"/>
                <a:sym typeface="Lato"/>
              </a:rPr>
              <a:t>اطلاعات قیمت ۱۵ دقیقه ای طلا در 21 سال اخیر: </a:t>
            </a:r>
            <a:r>
              <a:rPr lang="en" u="sng">
                <a:solidFill>
                  <a:schemeClr val="hlink"/>
                </a:solidFill>
                <a:latin typeface="Yekan Bakh ExtraBold" panose="00000900000000000000" pitchFamily="50" charset="-78"/>
                <a:ea typeface="Lato"/>
                <a:cs typeface="Yekan Bakh ExtraBold" panose="00000900000000000000" pitchFamily="50" charset="-78"/>
                <a:sym typeface="Lato"/>
                <a:hlinkClick r:id="rId5"/>
              </a:rPr>
              <a:t>https://www.kaggle.com/datasets/novandraanugrah/xauusd-gold-price-historical-data-2004-2024</a:t>
            </a: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Clr>
                <a:schemeClr val="dk2"/>
              </a:buClr>
              <a:buSzPts val="1100"/>
              <a:buFont typeface="Arial"/>
              <a:buNone/>
            </a:pPr>
            <a:r>
              <a:rPr lang="en">
                <a:solidFill>
                  <a:schemeClr val="dk2"/>
                </a:solidFill>
                <a:latin typeface="Yekan Bakh ExtraBold" panose="00000900000000000000" pitchFamily="50" charset="-78"/>
                <a:ea typeface="Lato"/>
                <a:cs typeface="Yekan Bakh ExtraBold" panose="00000900000000000000" pitchFamily="50" charset="-78"/>
                <a:sym typeface="Lato"/>
              </a:rPr>
              <a:t>سورس کد پروژه</a:t>
            </a:r>
            <a:r>
              <a:rPr lang="fa-IR">
                <a:solidFill>
                  <a:schemeClr val="dk2"/>
                </a:solidFill>
                <a:latin typeface="Yekan Bakh ExtraBold" panose="00000900000000000000" pitchFamily="50" charset="-78"/>
                <a:ea typeface="Lato"/>
                <a:cs typeface="Yekan Bakh ExtraBold" panose="00000900000000000000" pitchFamily="50" charset="-78"/>
                <a:sym typeface="Lato"/>
              </a:rPr>
              <a:t>: </a:t>
            </a:r>
            <a:r>
              <a:rPr lang="en">
                <a:solidFill>
                  <a:schemeClr val="dk2"/>
                </a:solidFill>
                <a:latin typeface="Yekan Bakh ExtraBold" panose="00000900000000000000" pitchFamily="50" charset="-78"/>
                <a:ea typeface="Lato"/>
                <a:cs typeface="Yekan Bakh ExtraBold" panose="00000900000000000000" pitchFamily="50" charset="-78"/>
                <a:sym typeface="Lato"/>
              </a:rPr>
              <a:t> </a:t>
            </a:r>
            <a:r>
              <a:rPr lang="en" u="sng">
                <a:solidFill>
                  <a:schemeClr val="hlink"/>
                </a:solidFill>
                <a:latin typeface="Yekan Bakh ExtraBold" panose="00000900000000000000" pitchFamily="50" charset="-78"/>
                <a:ea typeface="Lato"/>
                <a:cs typeface="Yekan Bakh ExtraBold" panose="00000900000000000000" pitchFamily="50" charset="-78"/>
                <a:sym typeface="Lato"/>
                <a:hlinkClick r:id="rId6"/>
              </a:rPr>
              <a:t>https://github.com/BaseMax/XAUUSD-LSTM</a:t>
            </a: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Clr>
                <a:schemeClr val="dk2"/>
              </a:buClr>
              <a:buSzPts val="1100"/>
              <a:buFont typeface="Arial"/>
              <a:buNone/>
            </a:pP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Clr>
                <a:schemeClr val="dk2"/>
              </a:buClr>
              <a:buSzPts val="1100"/>
              <a:buFont typeface="Arial"/>
              <a:buNone/>
            </a:pPr>
            <a:endParaRPr>
              <a:solidFill>
                <a:schemeClr val="dk2"/>
              </a:solidFill>
              <a:latin typeface="Yekan Bakh ExtraBold" panose="00000900000000000000" pitchFamily="50" charset="-78"/>
              <a:ea typeface="Lato"/>
              <a:cs typeface="Yekan Bakh ExtraBold" panose="00000900000000000000" pitchFamily="50" charset="-78"/>
              <a:sym typeface="Lato"/>
            </a:endParaRPr>
          </a:p>
          <a:p>
            <a:pPr marL="0" lvl="0" indent="0" algn="l" rtl="0">
              <a:spcBef>
                <a:spcPts val="1200"/>
              </a:spcBef>
              <a:spcAft>
                <a:spcPts val="0"/>
              </a:spcAft>
              <a:buNone/>
            </a:pPr>
            <a:endParaRPr>
              <a:solidFill>
                <a:schemeClr val="dk2"/>
              </a:solidFill>
              <a:latin typeface="Yekan Bakh ExtraBold" panose="00000900000000000000" pitchFamily="50" charset="-78"/>
              <a:ea typeface="Lato"/>
              <a:cs typeface="Yekan Bakh ExtraBold" panose="00000900000000000000" pitchFamily="50" charset="-78"/>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38982350dc3_2_48"/>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09" name="Google Shape;209;g38982350dc3_2_48"/>
          <p:cNvPicPr preferRelativeResize="0"/>
          <p:nvPr/>
        </p:nvPicPr>
        <p:blipFill rotWithShape="1">
          <a:blip r:embed="rId4">
            <a:alphaModFix/>
          </a:blip>
          <a:srcRect/>
          <a:stretch/>
        </p:blipFill>
        <p:spPr>
          <a:xfrm>
            <a:off x="838200" y="4653027"/>
            <a:ext cx="7467600" cy="295275"/>
          </a:xfrm>
          <a:prstGeom prst="rect">
            <a:avLst/>
          </a:prstGeom>
          <a:noFill/>
          <a:ln>
            <a:noFill/>
          </a:ln>
        </p:spPr>
      </p:pic>
      <p:pic>
        <p:nvPicPr>
          <p:cNvPr id="211" name="Google Shape;211;g38982350dc3_2_48"/>
          <p:cNvPicPr preferRelativeResize="0"/>
          <p:nvPr/>
        </p:nvPicPr>
        <p:blipFill>
          <a:blip r:embed="rId5">
            <a:alphaModFix/>
          </a:blip>
          <a:stretch>
            <a:fillRect/>
          </a:stretch>
        </p:blipFill>
        <p:spPr>
          <a:xfrm>
            <a:off x="672450" y="547888"/>
            <a:ext cx="7633350" cy="3816675"/>
          </a:xfrm>
          <a:prstGeom prst="rect">
            <a:avLst/>
          </a:prstGeom>
          <a:noFill/>
          <a:ln>
            <a:noFill/>
          </a:ln>
        </p:spPr>
      </p:pic>
      <p:sp>
        <p:nvSpPr>
          <p:cNvPr id="210" name="Google Shape;210;g38982350dc3_2_48"/>
          <p:cNvSpPr txBox="1"/>
          <p:nvPr/>
        </p:nvSpPr>
        <p:spPr>
          <a:xfrm>
            <a:off x="672450" y="356636"/>
            <a:ext cx="2847130" cy="4223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2060"/>
                </a:solidFill>
                <a:latin typeface="Yekan Bakh ExtraBold" panose="00000900000000000000" pitchFamily="50" charset="-78"/>
                <a:ea typeface="Lato"/>
                <a:cs typeface="Yekan Bakh ExtraBold" panose="00000900000000000000" pitchFamily="50" charset="-78"/>
                <a:sym typeface="Lato"/>
              </a:rPr>
              <a:t>XAU/USD Prediction plot</a:t>
            </a:r>
            <a:endParaRPr sz="1800">
              <a:solidFill>
                <a:srgbClr val="002060"/>
              </a:solidFill>
              <a:latin typeface="Yekan Bakh ExtraBold" panose="00000900000000000000" pitchFamily="50" charset="-78"/>
              <a:ea typeface="Lato"/>
              <a:cs typeface="Yekan Bakh ExtraBold" panose="00000900000000000000" pitchFamily="50" charset="-78"/>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g38982350dc3_2_65"/>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17" name="Google Shape;217;g38982350dc3_2_65"/>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18" name="Google Shape;218;g38982350dc3_2_65"/>
          <p:cNvSpPr txBox="1"/>
          <p:nvPr/>
        </p:nvSpPr>
        <p:spPr>
          <a:xfrm>
            <a:off x="4294329" y="1440867"/>
            <a:ext cx="4270391" cy="1421079"/>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a:solidFill>
                  <a:srgbClr val="002060"/>
                </a:solidFill>
                <a:latin typeface="Yekan Bakh ExtraBold" panose="00000900000000000000" pitchFamily="50" charset="-78"/>
                <a:ea typeface="Lato"/>
                <a:cs typeface="Yekan Bakh ExtraBold" panose="00000900000000000000" pitchFamily="50" charset="-78"/>
                <a:sym typeface="Lato"/>
              </a:rPr>
              <a:t>ورودی مدل هوش مصنوعی</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r" rtl="1">
              <a:spcBef>
                <a:spcPts val="0"/>
              </a:spcBef>
              <a:spcAft>
                <a:spcPts val="0"/>
              </a:spcAft>
              <a:buNone/>
            </a:pPr>
            <a:r>
              <a:rPr lang="en">
                <a:solidFill>
                  <a:srgbClr val="002060"/>
                </a:solidFill>
                <a:latin typeface="Yekan Bakh ExtraBold" panose="00000900000000000000" pitchFamily="50" charset="-78"/>
                <a:ea typeface="Lato"/>
                <a:cs typeface="Yekan Bakh ExtraBold" panose="00000900000000000000" pitchFamily="50" charset="-78"/>
                <a:sym typeface="Lato"/>
              </a:rPr>
              <a:t>اطلاعات ۲۱ سال اخیر نماد XAU/USD</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r" rtl="1">
              <a:spcBef>
                <a:spcPts val="0"/>
              </a:spcBef>
              <a:spcAft>
                <a:spcPts val="0"/>
              </a:spcAft>
              <a:buNone/>
            </a:pPr>
            <a:r>
              <a:rPr lang="en">
                <a:solidFill>
                  <a:srgbClr val="F68350"/>
                </a:solidFill>
                <a:latin typeface="Yekan Bakh ExtraBold" panose="00000900000000000000" pitchFamily="50" charset="-78"/>
                <a:ea typeface="Lato"/>
                <a:cs typeface="Yekan Bakh ExtraBold" panose="00000900000000000000" pitchFamily="50" charset="-78"/>
                <a:sym typeface="Lato"/>
              </a:rPr>
              <a:t>بازه زمانی:۱۵ دقیقه ای</a:t>
            </a:r>
            <a:endParaRPr>
              <a:solidFill>
                <a:srgbClr val="F68350"/>
              </a:solidFill>
              <a:latin typeface="Yekan Bakh ExtraBold" panose="00000900000000000000" pitchFamily="50" charset="-78"/>
              <a:ea typeface="Lato"/>
              <a:cs typeface="Yekan Bakh ExtraBold" panose="00000900000000000000" pitchFamily="50" charset="-78"/>
              <a:sym typeface="Lato"/>
            </a:endParaRPr>
          </a:p>
          <a:p>
            <a:pPr marL="0" lvl="0" indent="0" algn="r" rtl="1">
              <a:spcBef>
                <a:spcPts val="0"/>
              </a:spcBef>
              <a:spcAft>
                <a:spcPts val="0"/>
              </a:spcAft>
              <a:buNone/>
            </a:pP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r" rtl="1">
              <a:spcBef>
                <a:spcPts val="0"/>
              </a:spcBef>
              <a:spcAft>
                <a:spcPts val="0"/>
              </a:spcAft>
              <a:buNone/>
            </a:pPr>
            <a:r>
              <a:rPr lang="en">
                <a:solidFill>
                  <a:srgbClr val="002060"/>
                </a:solidFill>
                <a:latin typeface="Yekan Bakh ExtraBold" panose="00000900000000000000" pitchFamily="50" charset="-78"/>
                <a:ea typeface="Lato"/>
                <a:cs typeface="Yekan Bakh ExtraBold" panose="00000900000000000000" pitchFamily="50" charset="-78"/>
                <a:sym typeface="Lato"/>
              </a:rPr>
              <a:t>فرمت ورودی:CSV</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r" rtl="1">
              <a:spcBef>
                <a:spcPts val="0"/>
              </a:spcBef>
              <a:spcAft>
                <a:spcPts val="0"/>
              </a:spcAft>
              <a:buClr>
                <a:schemeClr val="dk2"/>
              </a:buClr>
              <a:buSzPts val="1100"/>
              <a:buFont typeface="Arial"/>
              <a:buNone/>
            </a:pPr>
            <a:r>
              <a:rPr lang="en">
                <a:solidFill>
                  <a:srgbClr val="002060"/>
                </a:solidFill>
                <a:latin typeface="Yekan Bakh ExtraBold" panose="00000900000000000000" pitchFamily="50" charset="-78"/>
                <a:ea typeface="Lato"/>
                <a:cs typeface="Yekan Bakh ExtraBold" panose="00000900000000000000" pitchFamily="50" charset="-78"/>
                <a:sym typeface="Lato"/>
              </a:rPr>
              <a:t>ستون‌های ورودی</a:t>
            </a:r>
            <a:r>
              <a:rPr lang="fa-IR">
                <a:solidFill>
                  <a:srgbClr val="002060"/>
                </a:solidFill>
                <a:latin typeface="Yekan Bakh ExtraBold" panose="00000900000000000000" pitchFamily="50" charset="-78"/>
                <a:ea typeface="Lato"/>
                <a:cs typeface="Yekan Bakh ExtraBold" panose="00000900000000000000" pitchFamily="50" charset="-78"/>
                <a:sym typeface="Lato"/>
              </a:rPr>
              <a:t>:</a:t>
            </a:r>
            <a:r>
              <a:rPr lang="en-US">
                <a:solidFill>
                  <a:srgbClr val="002060"/>
                </a:solidFill>
                <a:latin typeface="Yekan Bakh ExtraBold" panose="00000900000000000000" pitchFamily="50" charset="-78"/>
                <a:ea typeface="Lato"/>
                <a:cs typeface="Yekan Bakh ExtraBold" panose="00000900000000000000" pitchFamily="50" charset="-78"/>
                <a:sym typeface="Lato"/>
              </a:rPr>
              <a:t> Open, High, Low, Close, Volume.</a:t>
            </a:r>
          </a:p>
          <a:p>
            <a:pPr marL="0" lvl="0" indent="0" algn="r" rtl="1">
              <a:spcBef>
                <a:spcPts val="0"/>
              </a:spcBef>
              <a:spcAft>
                <a:spcPts val="0"/>
              </a:spcAft>
              <a:buNone/>
            </a:pPr>
            <a:endParaRPr lang="en-US">
              <a:solidFill>
                <a:srgbClr val="002060"/>
              </a:solidFill>
              <a:latin typeface="Yekan Bakh ExtraBold" panose="00000900000000000000" pitchFamily="50" charset="-78"/>
              <a:ea typeface="Lato"/>
              <a:cs typeface="Yekan Bakh ExtraBold" panose="00000900000000000000" pitchFamily="50" charset="-78"/>
              <a:sym typeface="Lato"/>
            </a:endParaRPr>
          </a:p>
        </p:txBody>
      </p:sp>
      <p:pic>
        <p:nvPicPr>
          <p:cNvPr id="219" name="Google Shape;219;g38982350dc3_2_65"/>
          <p:cNvPicPr preferRelativeResize="0"/>
          <p:nvPr/>
        </p:nvPicPr>
        <p:blipFill>
          <a:blip r:embed="rId5">
            <a:alphaModFix/>
          </a:blip>
          <a:stretch>
            <a:fillRect/>
          </a:stretch>
        </p:blipFill>
        <p:spPr>
          <a:xfrm>
            <a:off x="1483997" y="314883"/>
            <a:ext cx="2605917" cy="3673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8982350dc3_2_56"/>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25" name="Google Shape;225;g38982350dc3_2_56"/>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26" name="Google Shape;226;g38982350dc3_2_56"/>
          <p:cNvSpPr txBox="1"/>
          <p:nvPr/>
        </p:nvSpPr>
        <p:spPr>
          <a:xfrm>
            <a:off x="572552" y="355418"/>
            <a:ext cx="3784013" cy="39142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2060"/>
                </a:solidFill>
                <a:latin typeface="Yekan Bakh ExtraBold" panose="00000900000000000000" pitchFamily="50" charset="-78"/>
                <a:ea typeface="Lato"/>
                <a:cs typeface="Yekan Bakh ExtraBold" panose="00000900000000000000" pitchFamily="50" charset="-78"/>
                <a:sym typeface="Lato"/>
              </a:rPr>
              <a:t>XAU/USD Historical Forecast Plot</a:t>
            </a:r>
            <a:endParaRPr sz="1800">
              <a:solidFill>
                <a:srgbClr val="002060"/>
              </a:solidFill>
              <a:latin typeface="Yekan Bakh ExtraBold" panose="00000900000000000000" pitchFamily="50" charset="-78"/>
              <a:ea typeface="Lato"/>
              <a:cs typeface="Yekan Bakh ExtraBold" panose="00000900000000000000" pitchFamily="50" charset="-78"/>
              <a:sym typeface="Lato"/>
            </a:endParaRPr>
          </a:p>
        </p:txBody>
      </p:sp>
      <p:pic>
        <p:nvPicPr>
          <p:cNvPr id="227" name="Google Shape;227;g38982350dc3_2_56"/>
          <p:cNvPicPr preferRelativeResize="0"/>
          <p:nvPr/>
        </p:nvPicPr>
        <p:blipFill>
          <a:blip r:embed="rId5">
            <a:alphaModFix/>
          </a:blip>
          <a:stretch>
            <a:fillRect/>
          </a:stretch>
        </p:blipFill>
        <p:spPr>
          <a:xfrm>
            <a:off x="320403" y="676804"/>
            <a:ext cx="4231499" cy="3693350"/>
          </a:xfrm>
          <a:prstGeom prst="rect">
            <a:avLst/>
          </a:prstGeom>
          <a:noFill/>
          <a:ln>
            <a:noFill/>
          </a:ln>
        </p:spPr>
      </p:pic>
      <p:pic>
        <p:nvPicPr>
          <p:cNvPr id="228" name="Google Shape;228;g38982350dc3_2_56"/>
          <p:cNvPicPr preferRelativeResize="0"/>
          <p:nvPr/>
        </p:nvPicPr>
        <p:blipFill>
          <a:blip r:embed="rId6">
            <a:alphaModFix/>
          </a:blip>
          <a:stretch>
            <a:fillRect/>
          </a:stretch>
        </p:blipFill>
        <p:spPr>
          <a:xfrm>
            <a:off x="4572000" y="829895"/>
            <a:ext cx="3822690" cy="35978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g38957c5dbb8_5_3"/>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34" name="Google Shape;234;g38957c5dbb8_5_3"/>
          <p:cNvPicPr preferRelativeResize="0"/>
          <p:nvPr/>
        </p:nvPicPr>
        <p:blipFill rotWithShape="1">
          <a:blip r:embed="rId4">
            <a:alphaModFix/>
          </a:blip>
          <a:srcRect/>
          <a:stretch/>
        </p:blipFill>
        <p:spPr>
          <a:xfrm>
            <a:off x="838200" y="4653027"/>
            <a:ext cx="7467600" cy="295275"/>
          </a:xfrm>
          <a:prstGeom prst="rect">
            <a:avLst/>
          </a:prstGeom>
          <a:noFill/>
          <a:ln>
            <a:noFill/>
          </a:ln>
        </p:spPr>
      </p:pic>
      <p:pic>
        <p:nvPicPr>
          <p:cNvPr id="236" name="Google Shape;236;g38957c5dbb8_5_3"/>
          <p:cNvPicPr preferRelativeResize="0"/>
          <p:nvPr/>
        </p:nvPicPr>
        <p:blipFill>
          <a:blip r:embed="rId5">
            <a:alphaModFix/>
          </a:blip>
          <a:srcRect l="2558" t="21167" r="30549" b="19630"/>
          <a:stretch>
            <a:fillRect/>
          </a:stretch>
        </p:blipFill>
        <p:spPr>
          <a:xfrm>
            <a:off x="603217" y="1100937"/>
            <a:ext cx="5491188" cy="2799632"/>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35" name="Google Shape;235;g38957c5dbb8_5_3"/>
          <p:cNvSpPr txBox="1"/>
          <p:nvPr/>
        </p:nvSpPr>
        <p:spPr>
          <a:xfrm>
            <a:off x="6094405" y="1133259"/>
            <a:ext cx="2631679" cy="2734987"/>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1200"/>
              </a:spcBef>
              <a:spcAft>
                <a:spcPts val="0"/>
              </a:spcAft>
              <a:buNone/>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ایجاد یک داشبورد در Power BI که داده‌های</a:t>
            </a:r>
            <a:endParaRPr lang="fa-I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r" rtl="1">
              <a:lnSpc>
                <a:spcPct val="115000"/>
              </a:lnSpc>
              <a:spcBef>
                <a:spcPts val="1200"/>
              </a:spcBef>
              <a:spcAft>
                <a:spcPts val="0"/>
              </a:spcAft>
              <a:buNone/>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 زیر را به صورت Real-time نمایش دهد:</a:t>
            </a:r>
            <a:endParaRPr lang="fa-I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q"/>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 قیمت لحظه‌ای محصولات در بورس کالا</a:t>
            </a:r>
            <a:endParaRP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q"/>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نرخ ارز و پیش‌بینی 7 روزه</a:t>
            </a:r>
            <a:endParaRP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q"/>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وضعیت موجودی انبارها</a:t>
            </a:r>
            <a:endParaRP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q"/>
            </a:pPr>
            <a:r>
              <a:rPr lang="en" sz="1050">
                <a:solidFill>
                  <a:srgbClr val="002060"/>
                </a:solidFill>
                <a:latin typeface="Yekan Bakh ExtraBold" panose="00000900000000000000" pitchFamily="50" charset="-78"/>
                <a:ea typeface="Lato"/>
                <a:cs typeface="Yekan Bakh ExtraBold" panose="00000900000000000000" pitchFamily="50" charset="-78"/>
                <a:sym typeface="Lato"/>
              </a:rPr>
              <a:t>میزان تولید روزانه</a:t>
            </a:r>
            <a:endParaRPr sz="1050">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l" rtl="0">
              <a:spcBef>
                <a:spcPts val="1200"/>
              </a:spcBef>
              <a:spcAft>
                <a:spcPts val="0"/>
              </a:spcAft>
              <a:buNone/>
            </a:pPr>
            <a:endParaRPr sz="1050">
              <a:solidFill>
                <a:srgbClr val="002060"/>
              </a:solidFill>
              <a:latin typeface="Yekan Bakh ExtraBold" panose="00000900000000000000" pitchFamily="50" charset="-78"/>
              <a:ea typeface="Lato"/>
              <a:cs typeface="Yekan Bakh ExtraBold" panose="00000900000000000000" pitchFamily="50" charset="-78"/>
              <a:sym typeface="Lato"/>
            </a:endParaRPr>
          </a:p>
        </p:txBody>
      </p:sp>
      <p:sp>
        <p:nvSpPr>
          <p:cNvPr id="2" name="TextBox 1">
            <a:extLst>
              <a:ext uri="{FF2B5EF4-FFF2-40B4-BE49-F238E27FC236}">
                <a16:creationId xmlns:a16="http://schemas.microsoft.com/office/drawing/2014/main" id="{161CAB07-A8EC-C536-7130-9220C321E57E}"/>
              </a:ext>
            </a:extLst>
          </p:cNvPr>
          <p:cNvSpPr txBox="1"/>
          <p:nvPr/>
        </p:nvSpPr>
        <p:spPr>
          <a:xfrm>
            <a:off x="2890662" y="277665"/>
            <a:ext cx="3322480" cy="646331"/>
          </a:xfrm>
          <a:prstGeom prst="rect">
            <a:avLst/>
          </a:prstGeom>
          <a:noFill/>
        </p:spPr>
        <p:txBody>
          <a:bodyPr wrap="square" rtlCol="1">
            <a:spAutoFit/>
          </a:bodyPr>
          <a:lstStyle/>
          <a:p>
            <a:pPr algn="ctr"/>
            <a:r>
              <a:rPr lang="fa-IR" sz="1800">
                <a:solidFill>
                  <a:srgbClr val="002060"/>
                </a:solidFill>
                <a:latin typeface="Diba" panose="01000504000000020004" pitchFamily="2" charset="-78"/>
                <a:ea typeface="Diba" panose="01000504000000020004" pitchFamily="2" charset="-78"/>
                <a:cs typeface="Diba" panose="01000504000000020004" pitchFamily="2" charset="-78"/>
                <a:sym typeface="Lato"/>
              </a:rPr>
              <a:t> تمرین عملی 2: طراحی داشبورد مدیریتی</a:t>
            </a:r>
          </a:p>
          <a:p>
            <a:pPr algn="ctr"/>
            <a:endParaRPr lang="fa-IR" sz="1800">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11"/>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43" name="Google Shape;243;p11"/>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44" name="Google Shape;244;p11"/>
          <p:cNvSpPr txBox="1"/>
          <p:nvPr/>
        </p:nvSpPr>
        <p:spPr>
          <a:xfrm>
            <a:off x="1574087" y="1418923"/>
            <a:ext cx="6158597" cy="1580773"/>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2"/>
              </a:buClr>
              <a:buSzPts val="1100"/>
              <a:buFont typeface="Arial"/>
              <a:buNone/>
            </a:pPr>
            <a:r>
              <a:rPr lang="en">
                <a:solidFill>
                  <a:srgbClr val="002060"/>
                </a:solidFill>
                <a:latin typeface="Yekan Bakh ExtraBold" panose="00000900000000000000" pitchFamily="50" charset="-78"/>
                <a:ea typeface="Lato"/>
                <a:cs typeface="Yekan Bakh ExtraBold" panose="00000900000000000000" pitchFamily="50" charset="-78"/>
                <a:sym typeface="Lato"/>
              </a:rPr>
              <a:t>استفاده از </a:t>
            </a:r>
            <a:r>
              <a:rPr lang="en">
                <a:solidFill>
                  <a:srgbClr val="F68350"/>
                </a:solidFill>
                <a:latin typeface="Yekan Bakh ExtraBold" panose="00000900000000000000" pitchFamily="50" charset="-78"/>
                <a:ea typeface="Lato"/>
                <a:cs typeface="Yekan Bakh ExtraBold" panose="00000900000000000000" pitchFamily="50" charset="-78"/>
                <a:sym typeface="Lato"/>
              </a:rPr>
              <a:t>Excel </a:t>
            </a:r>
            <a:r>
              <a:rPr lang="en">
                <a:solidFill>
                  <a:srgbClr val="002060"/>
                </a:solidFill>
                <a:latin typeface="Yekan Bakh ExtraBold" panose="00000900000000000000" pitchFamily="50" charset="-78"/>
                <a:ea typeface="Lato"/>
                <a:cs typeface="Yekan Bakh ExtraBold" panose="00000900000000000000" pitchFamily="50" charset="-78"/>
                <a:sym typeface="Lato"/>
              </a:rPr>
              <a:t>با افزونه‌های </a:t>
            </a:r>
            <a:r>
              <a:rPr lang="en">
                <a:solidFill>
                  <a:srgbClr val="F68350"/>
                </a:solidFill>
                <a:latin typeface="Yekan Bakh ExtraBold" panose="00000900000000000000" pitchFamily="50" charset="-78"/>
                <a:ea typeface="Lato"/>
                <a:cs typeface="Yekan Bakh ExtraBold" panose="00000900000000000000" pitchFamily="50" charset="-78"/>
                <a:sym typeface="Lato"/>
              </a:rPr>
              <a:t>AI </a:t>
            </a:r>
            <a:r>
              <a:rPr lang="en">
                <a:solidFill>
                  <a:srgbClr val="002060"/>
                </a:solidFill>
                <a:latin typeface="Yekan Bakh ExtraBold" panose="00000900000000000000" pitchFamily="50" charset="-78"/>
                <a:ea typeface="Lato"/>
                <a:cs typeface="Yekan Bakh ExtraBold" panose="00000900000000000000" pitchFamily="50" charset="-78"/>
                <a:sym typeface="Lato"/>
              </a:rPr>
              <a:t>برای مدل‌سازی معامله تهاتری:</a:t>
            </a:r>
            <a:endParaRPr lang="fa-IR">
              <a:solidFill>
                <a:srgbClr val="002060"/>
              </a:solidFill>
              <a:latin typeface="Yekan Bakh ExtraBold" panose="00000900000000000000" pitchFamily="50" charset="-78"/>
              <a:ea typeface="Lato"/>
              <a:cs typeface="Yekan Bakh ExtraBold" panose="00000900000000000000" pitchFamily="50" charset="-78"/>
              <a:sym typeface="Lato"/>
            </a:endParaRPr>
          </a:p>
          <a:p>
            <a:pPr marL="285750" lvl="0" indent="-285750" algn="ctr" rtl="1">
              <a:lnSpc>
                <a:spcPct val="115000"/>
              </a:lnSpc>
              <a:spcBef>
                <a:spcPts val="1200"/>
              </a:spcBef>
              <a:spcAft>
                <a:spcPts val="0"/>
              </a:spcAft>
              <a:buClr>
                <a:srgbClr val="F68350"/>
              </a:buClr>
              <a:buSzPct val="84000"/>
              <a:buFont typeface="Wingdings" panose="05000000000000000000" pitchFamily="2" charset="2"/>
              <a:buChar char="ü"/>
            </a:pPr>
            <a:r>
              <a:rPr lang="en">
                <a:solidFill>
                  <a:srgbClr val="002060"/>
                </a:solidFill>
                <a:latin typeface="Yekan Bakh ExtraBold" panose="00000900000000000000" pitchFamily="50" charset="-78"/>
                <a:ea typeface="Lato"/>
                <a:cs typeface="Yekan Bakh ExtraBold" panose="00000900000000000000" pitchFamily="50" charset="-78"/>
                <a:sym typeface="Lato"/>
              </a:rPr>
              <a:t>صادرات شمش فولادی به عراق</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285750" lvl="0" indent="-285750" algn="ctr" rtl="1">
              <a:lnSpc>
                <a:spcPct val="115000"/>
              </a:lnSpc>
              <a:spcBef>
                <a:spcPts val="1200"/>
              </a:spcBef>
              <a:spcAft>
                <a:spcPts val="0"/>
              </a:spcAft>
              <a:buClr>
                <a:srgbClr val="F68350"/>
              </a:buClr>
              <a:buSzPct val="84000"/>
              <a:buFont typeface="Wingdings" panose="05000000000000000000" pitchFamily="2" charset="2"/>
              <a:buChar char="ü"/>
            </a:pPr>
            <a:r>
              <a:rPr lang="en">
                <a:solidFill>
                  <a:srgbClr val="002060"/>
                </a:solidFill>
                <a:latin typeface="Yekan Bakh ExtraBold" panose="00000900000000000000" pitchFamily="50" charset="-78"/>
                <a:ea typeface="Lato"/>
                <a:cs typeface="Yekan Bakh ExtraBold" panose="00000900000000000000" pitchFamily="50" charset="-78"/>
                <a:sym typeface="Lato"/>
              </a:rPr>
              <a:t>دریافت گندم یا دارو به جای ارز</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285750" lvl="0" indent="-285750" algn="ctr" rtl="1">
              <a:lnSpc>
                <a:spcPct val="115000"/>
              </a:lnSpc>
              <a:spcBef>
                <a:spcPts val="1200"/>
              </a:spcBef>
              <a:spcAft>
                <a:spcPts val="0"/>
              </a:spcAft>
              <a:buClr>
                <a:srgbClr val="F68350"/>
              </a:buClr>
              <a:buSzPct val="84000"/>
              <a:buFont typeface="Wingdings" panose="05000000000000000000" pitchFamily="2" charset="2"/>
              <a:buChar char="ü"/>
            </a:pPr>
            <a:r>
              <a:rPr lang="en">
                <a:solidFill>
                  <a:srgbClr val="002060"/>
                </a:solidFill>
                <a:latin typeface="Yekan Bakh ExtraBold" panose="00000900000000000000" pitchFamily="50" charset="-78"/>
                <a:ea typeface="Lato"/>
                <a:cs typeface="Yekan Bakh ExtraBold" panose="00000900000000000000" pitchFamily="50" charset="-78"/>
                <a:sym typeface="Lato"/>
              </a:rPr>
              <a:t>محاسبه نرخ تبدیل بهینه با لحاظ هزینه‌های لجستیک</a:t>
            </a:r>
            <a:endParaRPr>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ctr" rtl="0">
              <a:spcBef>
                <a:spcPts val="1200"/>
              </a:spcBef>
              <a:spcAft>
                <a:spcPts val="0"/>
              </a:spcAft>
              <a:buNone/>
            </a:pPr>
            <a:endParaRPr>
              <a:solidFill>
                <a:srgbClr val="002060"/>
              </a:solidFill>
              <a:latin typeface="Yekan Bakh ExtraBold" panose="00000900000000000000" pitchFamily="50" charset="-78"/>
              <a:ea typeface="Lato"/>
              <a:cs typeface="Yekan Bakh ExtraBold" panose="00000900000000000000" pitchFamily="50" charset="-78"/>
              <a:sym typeface="Lato"/>
            </a:endParaRPr>
          </a:p>
        </p:txBody>
      </p:sp>
      <p:sp>
        <p:nvSpPr>
          <p:cNvPr id="2" name="TextBox 1">
            <a:extLst>
              <a:ext uri="{FF2B5EF4-FFF2-40B4-BE49-F238E27FC236}">
                <a16:creationId xmlns:a16="http://schemas.microsoft.com/office/drawing/2014/main" id="{783FCA6B-89F8-7855-BF64-69FF50E3A464}"/>
              </a:ext>
            </a:extLst>
          </p:cNvPr>
          <p:cNvSpPr txBox="1"/>
          <p:nvPr/>
        </p:nvSpPr>
        <p:spPr>
          <a:xfrm>
            <a:off x="2458347" y="711037"/>
            <a:ext cx="4083682" cy="707886"/>
          </a:xfrm>
          <a:prstGeom prst="rect">
            <a:avLst/>
          </a:prstGeom>
          <a:noFill/>
        </p:spPr>
        <p:txBody>
          <a:bodyPr wrap="square" rtlCol="1">
            <a:spAutoFit/>
          </a:bodyPr>
          <a:lstStyle/>
          <a:p>
            <a:pPr algn="ctr"/>
            <a:r>
              <a:rPr lang="fa-IR" sz="2000">
                <a:solidFill>
                  <a:srgbClr val="002060"/>
                </a:solidFill>
                <a:latin typeface="Diba" panose="01000504000000020004" pitchFamily="2" charset="-78"/>
                <a:ea typeface="Diba" panose="01000504000000020004" pitchFamily="2" charset="-78"/>
                <a:cs typeface="Diba" panose="01000504000000020004" pitchFamily="2" charset="-78"/>
                <a:sym typeface="Lato"/>
              </a:rPr>
              <a:t>تمرین عملی 3: ایجاد سناریوی تهاتر هوشمند</a:t>
            </a:r>
          </a:p>
          <a:p>
            <a:pPr algn="ctr"/>
            <a:endParaRPr lang="fa-IR" sz="2000">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38982350dc3_2_173"/>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50" name="Google Shape;250;g38982350dc3_2_173"/>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 name="TextBox 1">
            <a:extLst>
              <a:ext uri="{FF2B5EF4-FFF2-40B4-BE49-F238E27FC236}">
                <a16:creationId xmlns:a16="http://schemas.microsoft.com/office/drawing/2014/main" id="{2F181325-FE02-4CF0-23ED-AA3A7B792B08}"/>
              </a:ext>
            </a:extLst>
          </p:cNvPr>
          <p:cNvSpPr txBox="1"/>
          <p:nvPr/>
        </p:nvSpPr>
        <p:spPr>
          <a:xfrm>
            <a:off x="2262063" y="2094697"/>
            <a:ext cx="4619875" cy="954107"/>
          </a:xfrm>
          <a:prstGeom prst="rect">
            <a:avLst/>
          </a:prstGeom>
          <a:noFill/>
        </p:spPr>
        <p:txBody>
          <a:bodyPr wrap="square" rtlCol="1">
            <a:spAutoFit/>
          </a:bodyPr>
          <a:lstStyle/>
          <a:p>
            <a:pPr algn="ctr"/>
            <a:r>
              <a:rPr lang="fa-IR" sz="2800" b="1">
                <a:solidFill>
                  <a:srgbClr val="002060"/>
                </a:solidFill>
                <a:latin typeface="Diba" panose="01000504000000020004" pitchFamily="2" charset="-78"/>
                <a:ea typeface="Diba" panose="01000504000000020004" pitchFamily="2" charset="-78"/>
                <a:cs typeface="Diba" panose="01000504000000020004" pitchFamily="2" charset="-78"/>
                <a:sym typeface="Lato"/>
              </a:rPr>
              <a:t>معرفی ابزار های زیرساختی - سازمانی</a:t>
            </a:r>
          </a:p>
          <a:p>
            <a:pPr algn="ctr"/>
            <a:endParaRPr lang="fa-IR" sz="2800">
              <a:solidFill>
                <a:srgbClr val="002060"/>
              </a:solidFill>
              <a:latin typeface="Diba" panose="01000504000000020004" pitchFamily="2" charset="-78"/>
              <a:ea typeface="Diba" panose="01000504000000020004" pitchFamily="2" charset="-78"/>
              <a:cs typeface="Diba" panose="01000504000000020004" pitchFamily="2" charset="-7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38982350dc3_2_180"/>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57" name="Google Shape;257;g38982350dc3_2_180"/>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58" name="Google Shape;258;g38982350dc3_2_180"/>
          <p:cNvSpPr txBox="1"/>
          <p:nvPr/>
        </p:nvSpPr>
        <p:spPr>
          <a:xfrm>
            <a:off x="1426655" y="1058024"/>
            <a:ext cx="6156641" cy="2301260"/>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2"/>
              </a:buClr>
              <a:buSzPts val="1100"/>
              <a:buFont typeface="Arial"/>
              <a:buNone/>
            </a:pPr>
            <a:r>
              <a:rPr lang="en" sz="2400" b="1">
                <a:solidFill>
                  <a:srgbClr val="F68350"/>
                </a:solidFill>
                <a:latin typeface="Diba" panose="01000504000000020004" pitchFamily="2" charset="-78"/>
                <a:ea typeface="Diba" panose="01000504000000020004" pitchFamily="2" charset="-78"/>
                <a:cs typeface="Diba" panose="01000504000000020004" pitchFamily="2" charset="-78"/>
                <a:sym typeface="Lato"/>
              </a:rPr>
              <a:t>زیرسازی </a:t>
            </a:r>
            <a:r>
              <a:rPr lang="en" sz="24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sym typeface="Lato"/>
              </a:rPr>
              <a:t>Data Lake </a:t>
            </a:r>
            <a:r>
              <a:rPr lang="en" sz="2400" b="1">
                <a:solidFill>
                  <a:srgbClr val="F68350"/>
                </a:solidFill>
                <a:latin typeface="Diba" panose="01000504000000020004" pitchFamily="2" charset="-78"/>
                <a:ea typeface="Diba" panose="01000504000000020004" pitchFamily="2" charset="-78"/>
                <a:cs typeface="Diba" panose="01000504000000020004" pitchFamily="2" charset="-78"/>
                <a:sym typeface="Lato"/>
              </a:rPr>
              <a:t>برای سازمان</a:t>
            </a:r>
            <a:endParaRPr sz="2400" b="1">
              <a:solidFill>
                <a:srgbClr val="F68350"/>
              </a:solidFill>
              <a:latin typeface="Diba" panose="01000504000000020004" pitchFamily="2" charset="-78"/>
              <a:ea typeface="Diba" panose="01000504000000020004" pitchFamily="2" charset="-78"/>
              <a:cs typeface="Diba" panose="01000504000000020004" pitchFamily="2" charset="-78"/>
              <a:sym typeface="Lato"/>
            </a:endParaRPr>
          </a:p>
          <a:p>
            <a:pPr marL="0" lvl="0" indent="0" algn="ctr" rtl="1">
              <a:lnSpc>
                <a:spcPct val="115000"/>
              </a:lnSpc>
              <a:spcBef>
                <a:spcPts val="1200"/>
              </a:spcBef>
              <a:spcAft>
                <a:spcPts val="0"/>
              </a:spcAft>
              <a:buClr>
                <a:schemeClr val="dk2"/>
              </a:buClr>
              <a:buSzPts val="1100"/>
              <a:buFont typeface="Arial"/>
              <a:buNone/>
            </a:pPr>
            <a:endParaRPr sz="1800" b="1">
              <a:solidFill>
                <a:srgbClr val="002060"/>
              </a:solidFill>
              <a:latin typeface="Yekan Bakh ExtraBold" panose="00000900000000000000" pitchFamily="50" charset="-78"/>
              <a:ea typeface="Lato"/>
              <a:cs typeface="Yekan Bakh ExtraBold" panose="00000900000000000000" pitchFamily="50" charset="-78"/>
              <a:sym typeface="Lato"/>
            </a:endParaRPr>
          </a:p>
          <a:p>
            <a:pPr marL="0" lvl="0" indent="0" algn="ctr" rtl="1">
              <a:lnSpc>
                <a:spcPct val="115000"/>
              </a:lnSpc>
              <a:spcBef>
                <a:spcPts val="1200"/>
              </a:spcBef>
              <a:spcAft>
                <a:spcPts val="1200"/>
              </a:spcAft>
              <a:buClr>
                <a:schemeClr val="dk2"/>
              </a:buClr>
              <a:buSzPts val="1100"/>
              <a:buFont typeface="Arial"/>
              <a:buNone/>
            </a:pPr>
            <a:r>
              <a:rPr lang="en" sz="2400" b="1">
                <a:solidFill>
                  <a:srgbClr val="002060"/>
                </a:solidFill>
                <a:latin typeface="Yekan Bakh ExtraBold" panose="00000900000000000000" pitchFamily="50" charset="-78"/>
                <a:ea typeface="Lato"/>
                <a:cs typeface="Yekan Bakh ExtraBold" panose="00000900000000000000" pitchFamily="50" charset="-78"/>
                <a:sym typeface="Lato"/>
              </a:rPr>
              <a:t>در ادامه به معرفی چند از معروف ترین ابزار های ایجاد زیرساخت</a:t>
            </a:r>
            <a:r>
              <a:rPr lang="en" sz="2400" b="1">
                <a:solidFill>
                  <a:srgbClr val="F68350"/>
                </a:solidFill>
                <a:latin typeface="Yekan Bakh ExtraBold" panose="00000900000000000000" pitchFamily="50" charset="-78"/>
                <a:ea typeface="Lato"/>
                <a:cs typeface="Yekan Bakh ExtraBold" panose="00000900000000000000" pitchFamily="50" charset="-78"/>
                <a:sym typeface="Lato"/>
              </a:rPr>
              <a:t>data lake</a:t>
            </a:r>
            <a:r>
              <a:rPr lang="en" sz="2400" b="1">
                <a:solidFill>
                  <a:srgbClr val="002060"/>
                </a:solidFill>
                <a:latin typeface="Yekan Bakh ExtraBold" panose="00000900000000000000" pitchFamily="50" charset="-78"/>
                <a:ea typeface="Lato"/>
                <a:cs typeface="Yekan Bakh ExtraBold" panose="00000900000000000000" pitchFamily="50" charset="-78"/>
                <a:sym typeface="Lato"/>
              </a:rPr>
              <a:t>‌ میپردازیم.</a:t>
            </a:r>
            <a:endParaRPr sz="2400" b="1">
              <a:solidFill>
                <a:srgbClr val="002060"/>
              </a:solidFill>
              <a:latin typeface="Yekan Bakh ExtraBold" panose="00000900000000000000" pitchFamily="50" charset="-78"/>
              <a:ea typeface="Lato"/>
              <a:cs typeface="Yekan Bakh ExtraBold" panose="00000900000000000000" pitchFamily="50" charset="-78"/>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389a34fa027_5_0"/>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64" name="Google Shape;264;g389a34fa027_5_0"/>
          <p:cNvPicPr preferRelativeResize="0"/>
          <p:nvPr/>
        </p:nvPicPr>
        <p:blipFill rotWithShape="1">
          <a:blip r:embed="rId4">
            <a:alphaModFix/>
          </a:blip>
          <a:srcRect/>
          <a:stretch/>
        </p:blipFill>
        <p:spPr>
          <a:xfrm>
            <a:off x="838200" y="4653027"/>
            <a:ext cx="7467600" cy="295275"/>
          </a:xfrm>
          <a:prstGeom prst="rect">
            <a:avLst/>
          </a:prstGeom>
          <a:noFill/>
          <a:ln>
            <a:noFill/>
          </a:ln>
        </p:spPr>
      </p:pic>
      <p:pic>
        <p:nvPicPr>
          <p:cNvPr id="265" name="Google Shape;265;g389a34fa027_5_0"/>
          <p:cNvPicPr preferRelativeResize="0"/>
          <p:nvPr/>
        </p:nvPicPr>
        <p:blipFill>
          <a:blip r:embed="rId5">
            <a:alphaModFix/>
          </a:blip>
          <a:stretch>
            <a:fillRect/>
          </a:stretch>
        </p:blipFill>
        <p:spPr>
          <a:xfrm>
            <a:off x="4515595" y="441165"/>
            <a:ext cx="3721182" cy="2019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6" name="Google Shape;266;g389a34fa027_5_0"/>
          <p:cNvPicPr preferRelativeResize="0"/>
          <p:nvPr/>
        </p:nvPicPr>
        <p:blipFill>
          <a:blip r:embed="rId6">
            <a:alphaModFix/>
          </a:blip>
          <a:stretch>
            <a:fillRect/>
          </a:stretch>
        </p:blipFill>
        <p:spPr>
          <a:xfrm>
            <a:off x="907221" y="441166"/>
            <a:ext cx="3433025" cy="2019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7" name="Google Shape;267;g389a34fa027_5_0"/>
          <p:cNvPicPr preferRelativeResize="0"/>
          <p:nvPr/>
        </p:nvPicPr>
        <p:blipFill>
          <a:blip r:embed="rId7">
            <a:alphaModFix/>
          </a:blip>
          <a:stretch>
            <a:fillRect/>
          </a:stretch>
        </p:blipFill>
        <p:spPr>
          <a:xfrm>
            <a:off x="907221" y="2682910"/>
            <a:ext cx="7329557" cy="1411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8" name="Google Shape;268;g389a34fa027_5_0"/>
          <p:cNvPicPr preferRelativeResize="0"/>
          <p:nvPr/>
        </p:nvPicPr>
        <p:blipFill>
          <a:blip r:embed="rId8">
            <a:alphaModFix/>
          </a:blip>
          <a:stretch>
            <a:fillRect/>
          </a:stretch>
        </p:blipFill>
        <p:spPr>
          <a:xfrm>
            <a:off x="2276709" y="1996501"/>
            <a:ext cx="1840516" cy="2714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38982350dc3_2_353"/>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74" name="Google Shape;274;g38982350dc3_2_353"/>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75" name="Google Shape;275;g38982350dc3_2_353"/>
          <p:cNvSpPr txBox="1"/>
          <p:nvPr/>
        </p:nvSpPr>
        <p:spPr>
          <a:xfrm>
            <a:off x="361740" y="902723"/>
            <a:ext cx="8184600" cy="461635"/>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چطور شرکت Tata Steel با مهاجرت از Excel به KNIME صرفه‌جویی بزرگی به‌دست آورد</a:t>
            </a:r>
            <a:endParaRPr sz="12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endParaRPr>
          </a:p>
        </p:txBody>
      </p:sp>
      <p:sp>
        <p:nvSpPr>
          <p:cNvPr id="276" name="Google Shape;276;g38982350dc3_2_353"/>
          <p:cNvSpPr txBox="1"/>
          <p:nvPr/>
        </p:nvSpPr>
        <p:spPr>
          <a:xfrm>
            <a:off x="838200" y="1527012"/>
            <a:ext cx="7708140" cy="2339072"/>
          </a:xfrm>
          <a:prstGeom prst="rect">
            <a:avLst/>
          </a:prstGeom>
          <a:noFill/>
          <a:ln>
            <a:noFill/>
          </a:ln>
        </p:spPr>
        <p:txBody>
          <a:bodyPr spcFirstLastPara="1" wrap="square" lIns="91425" tIns="91425" rIns="91425" bIns="91425" anchor="t" anchorCtr="0">
            <a:spAutoFit/>
          </a:bodyPr>
          <a:lstStyle/>
          <a:p>
            <a:pPr marL="0" lvl="0" indent="0" algn="just" rtl="1">
              <a:spcBef>
                <a:spcPts val="0"/>
              </a:spcBef>
              <a:spcAft>
                <a:spcPts val="0"/>
              </a:spcAft>
              <a:buNone/>
            </a:pPr>
            <a:r>
              <a:rPr lang="en" b="1">
                <a:solidFill>
                  <a:srgbClr val="F68350"/>
                </a:solidFill>
                <a:latin typeface="Yekan Bakh ExtraBold" panose="00000900000000000000" pitchFamily="50" charset="-78"/>
                <a:cs typeface="Yekan Bakh ExtraBold" panose="00000900000000000000" pitchFamily="50" charset="-78"/>
              </a:rPr>
              <a:t>Tata Steel </a:t>
            </a:r>
            <a:r>
              <a:rPr lang="en" b="1">
                <a:solidFill>
                  <a:srgbClr val="002060"/>
                </a:solidFill>
                <a:latin typeface="Yekan Bakh ExtraBold" panose="00000900000000000000" pitchFamily="50" charset="-78"/>
                <a:cs typeface="Yekan Bakh ExtraBold" panose="00000900000000000000" pitchFamily="50" charset="-78"/>
              </a:rPr>
              <a:t>یه شرکت بین‌المللی خیلی بزرگه با درآمد سالانه حدود ۱۱۳ میلیارد دلار.</a:t>
            </a: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r>
              <a:rPr lang="en" b="1">
                <a:solidFill>
                  <a:srgbClr val="002060"/>
                </a:solidFill>
                <a:latin typeface="Yekan Bakh ExtraBold" panose="00000900000000000000" pitchFamily="50" charset="-78"/>
                <a:cs typeface="Yekan Bakh ExtraBold" panose="00000900000000000000" pitchFamily="50" charset="-78"/>
              </a:rPr>
              <a:t>در اروپا، یکی از بزرگ‌ترین تولیدکننده‌های فولاد محسوب می‌شه و در بازارهای مختلف مثل ساخت‌وساز، خودرو، بسته‌بندی و مهندسی فعالیت داره.</a:t>
            </a: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r>
              <a:rPr lang="en" b="1">
                <a:solidFill>
                  <a:srgbClr val="002060"/>
                </a:solidFill>
                <a:latin typeface="Yekan Bakh ExtraBold" panose="00000900000000000000" pitchFamily="50" charset="-78"/>
                <a:cs typeface="Yekan Bakh ExtraBold" panose="00000900000000000000" pitchFamily="50" charset="-78"/>
              </a:rPr>
              <a:t>🔹 هدف پروژه</a:t>
            </a:r>
            <a:r>
              <a:rPr lang="fa-IR" b="1">
                <a:solidFill>
                  <a:srgbClr val="002060"/>
                </a:solidFill>
                <a:latin typeface="Yekan Bakh ExtraBold" panose="00000900000000000000" pitchFamily="50" charset="-78"/>
                <a:cs typeface="Yekan Bakh ExtraBold" panose="00000900000000000000" pitchFamily="50" charset="-78"/>
              </a:rPr>
              <a:t>:</a:t>
            </a: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r>
              <a:rPr lang="en" b="1">
                <a:solidFill>
                  <a:srgbClr val="002060"/>
                </a:solidFill>
                <a:latin typeface="Yekan Bakh ExtraBold" panose="00000900000000000000" pitchFamily="50" charset="-78"/>
                <a:cs typeface="Yekan Bakh ExtraBold" panose="00000900000000000000" pitchFamily="50" charset="-78"/>
              </a:rPr>
              <a:t>توی بخش ممیزی داخلی </a:t>
            </a:r>
            <a:r>
              <a:rPr lang="en" b="1">
                <a:solidFill>
                  <a:srgbClr val="F68350"/>
                </a:solidFill>
                <a:latin typeface="Yekan Bakh ExtraBold" panose="00000900000000000000" pitchFamily="50" charset="-78"/>
                <a:cs typeface="Yekan Bakh ExtraBold" panose="00000900000000000000" pitchFamily="50" charset="-78"/>
              </a:rPr>
              <a:t>(Audit) </a:t>
            </a:r>
            <a:r>
              <a:rPr lang="en" b="1">
                <a:solidFill>
                  <a:srgbClr val="002060"/>
                </a:solidFill>
                <a:latin typeface="Yekan Bakh ExtraBold" panose="00000900000000000000" pitchFamily="50" charset="-78"/>
                <a:cs typeface="Yekan Bakh ExtraBold" panose="00000900000000000000" pitchFamily="50" charset="-78"/>
              </a:rPr>
              <a:t>که۲۲تا حسابرس داره، تصمیم گرفتن از تحلیل داده برای بررسی کنترل‌ها، کشف اشتباهات، و پیدا کردن ریسک‌ها استفاده کنن.</a:t>
            </a: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r>
              <a:rPr lang="en" b="1">
                <a:solidFill>
                  <a:srgbClr val="002060"/>
                </a:solidFill>
                <a:latin typeface="Yekan Bakh ExtraBold" panose="00000900000000000000" pitchFamily="50" charset="-78"/>
                <a:cs typeface="Yekan Bakh ExtraBold" panose="00000900000000000000" pitchFamily="50" charset="-78"/>
              </a:rPr>
              <a:t>می‌خواستن کارهای دستی Excel رو با ابزار قوی‌تر و دقیق‌تر جایگزین کنن تا اشتباه‌ها کمتر بشه.</a:t>
            </a: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endParaRPr b="1">
              <a:solidFill>
                <a:srgbClr val="002060"/>
              </a:solidFill>
              <a:latin typeface="Yekan Bakh ExtraBold" panose="00000900000000000000" pitchFamily="50" charset="-78"/>
              <a:cs typeface="Yekan Bakh ExtraBold" panose="00000900000000000000" pitchFamily="50" charset="-78"/>
            </a:endParaRPr>
          </a:p>
          <a:p>
            <a:pPr marL="0" lvl="0" indent="0" algn="just" rtl="1">
              <a:spcBef>
                <a:spcPts val="0"/>
              </a:spcBef>
              <a:spcAft>
                <a:spcPts val="0"/>
              </a:spcAft>
              <a:buNone/>
            </a:pPr>
            <a:endParaRPr b="1">
              <a:solidFill>
                <a:srgbClr val="002060"/>
              </a:solidFill>
              <a:latin typeface="Yekan Bakh ExtraBold" panose="00000900000000000000" pitchFamily="50" charset="-78"/>
              <a:cs typeface="Yekan Bakh ExtraBold" panose="00000900000000000000" pitchFamily="50"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7" name="Google Shape;97;g3897e9ba71f_0_1"/>
          <p:cNvPicPr preferRelativeResize="0"/>
          <p:nvPr/>
        </p:nvPicPr>
        <p:blipFill rotWithShape="1">
          <a:blip r:embed="rId3">
            <a:alphaModFix/>
          </a:blip>
          <a:srcRect/>
          <a:stretch/>
        </p:blipFill>
        <p:spPr>
          <a:xfrm rot="5400000">
            <a:off x="1408057" y="-1478395"/>
            <a:ext cx="6368083" cy="9184196"/>
          </a:xfrm>
          <a:prstGeom prst="rect">
            <a:avLst/>
          </a:prstGeom>
          <a:noFill/>
          <a:ln>
            <a:noFill/>
          </a:ln>
        </p:spPr>
      </p:pic>
      <p:sp>
        <p:nvSpPr>
          <p:cNvPr id="92" name="Google Shape;92;g3897e9ba71f_0_1"/>
          <p:cNvSpPr txBox="1"/>
          <p:nvPr/>
        </p:nvSpPr>
        <p:spPr>
          <a:xfrm>
            <a:off x="378374" y="138410"/>
            <a:ext cx="8427448" cy="1092577"/>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200"/>
              </a:spcBef>
              <a:spcAft>
                <a:spcPts val="0"/>
              </a:spcAft>
              <a:buClr>
                <a:schemeClr val="dk2"/>
              </a:buClr>
              <a:buSzPts val="1100"/>
              <a:buFont typeface="Arial"/>
              <a:buNone/>
            </a:pPr>
            <a:r>
              <a:rPr lang="en" sz="2000" b="1">
                <a:solidFill>
                  <a:srgbClr val="F67B44"/>
                </a:solidFill>
                <a:latin typeface="Diba" panose="01000504000000020004" pitchFamily="2" charset="-78"/>
                <a:ea typeface="Diba" panose="01000504000000020004" pitchFamily="2" charset="-78"/>
                <a:cs typeface="Diba" panose="01000504000000020004" pitchFamily="2" charset="-78"/>
              </a:rPr>
              <a:t>چرا افت و رکود تورمی اقتصاد شبه‌جنگی ایران فعلی، بازآفرینی و نوآوری می‌طلبد؟</a:t>
            </a:r>
            <a:endParaRPr sz="2000" b="1">
              <a:solidFill>
                <a:srgbClr val="F67B44"/>
              </a:solidFill>
              <a:latin typeface="Diba" panose="01000504000000020004" pitchFamily="2" charset="-78"/>
              <a:ea typeface="Diba" panose="01000504000000020004" pitchFamily="2" charset="-78"/>
              <a:cs typeface="Diba" panose="01000504000000020004" pitchFamily="2" charset="-78"/>
            </a:endParaRPr>
          </a:p>
          <a:p>
            <a:pPr marL="0" lvl="0" indent="0" algn="r" rtl="0">
              <a:spcBef>
                <a:spcPts val="1200"/>
              </a:spcBef>
              <a:spcAft>
                <a:spcPts val="0"/>
              </a:spcAft>
              <a:buNone/>
            </a:pPr>
            <a:endParaRPr>
              <a:solidFill>
                <a:srgbClr val="F67B44"/>
              </a:solidFill>
              <a:latin typeface="Diba" panose="01000504000000020004" pitchFamily="2" charset="-78"/>
              <a:ea typeface="Diba" panose="01000504000000020004" pitchFamily="2" charset="-78"/>
              <a:cs typeface="Diba" panose="01000504000000020004" pitchFamily="2" charset="-78"/>
            </a:endParaRPr>
          </a:p>
        </p:txBody>
      </p:sp>
      <p:sp>
        <p:nvSpPr>
          <p:cNvPr id="93" name="Google Shape;93;g3897e9ba71f_0_1"/>
          <p:cNvSpPr txBox="1"/>
          <p:nvPr/>
        </p:nvSpPr>
        <p:spPr>
          <a:xfrm>
            <a:off x="465577" y="730743"/>
            <a:ext cx="8427448" cy="917144"/>
          </a:xfrm>
          <a:prstGeom prst="rect">
            <a:avLst/>
          </a:prstGeom>
          <a:noFill/>
          <a:ln>
            <a:noFill/>
          </a:ln>
        </p:spPr>
        <p:txBody>
          <a:bodyPr spcFirstLastPara="1" wrap="square" lIns="91425" tIns="91425" rIns="91425" bIns="91425" anchor="t" anchorCtr="0">
            <a:spAutoFit/>
          </a:bodyPr>
          <a:lstStyle/>
          <a:p>
            <a:pPr marL="0" lvl="0" indent="0" algn="just" rtl="1">
              <a:lnSpc>
                <a:spcPct val="115000"/>
              </a:lnSpc>
              <a:spcBef>
                <a:spcPts val="1200"/>
              </a:spcBef>
              <a:spcAft>
                <a:spcPts val="1200"/>
              </a:spcAft>
              <a:buNone/>
            </a:pPr>
            <a:r>
              <a:rPr lang="en" sz="1200">
                <a:solidFill>
                  <a:srgbClr val="24428B"/>
                </a:solidFill>
                <a:latin typeface="Yekan Bakh ExtraBold" panose="00000900000000000000" pitchFamily="50" charset="-78"/>
                <a:cs typeface="Yekan Bakh ExtraBold" panose="00000900000000000000" pitchFamily="50" charset="-78"/>
              </a:rPr>
              <a:t>در شرایطی که تحریم‌های اسنپ‌بک، نوسانات ارزی، و اختلالات زنجیره تأمین، اقتصاد ایران را به وضعیت شبه‌جنگی کشانده‌اند، ادامه مسیر سنتی یعنی سقوط در نقطه اشباع منحنی S. تنها راه نجات، بازآفرینی مدل‌های کسب‌وکار، محصولات و ساختارهای سازمانی است.</a:t>
            </a:r>
            <a:endParaRPr sz="1200">
              <a:solidFill>
                <a:srgbClr val="24428B"/>
              </a:solidFill>
              <a:latin typeface="Yekan Bakh ExtraBold" panose="00000900000000000000" pitchFamily="50" charset="-78"/>
              <a:cs typeface="Yekan Bakh ExtraBold" panose="00000900000000000000" pitchFamily="50" charset="-78"/>
            </a:endParaRPr>
          </a:p>
        </p:txBody>
      </p:sp>
      <p:sp>
        <p:nvSpPr>
          <p:cNvPr id="94" name="Google Shape;94;g3897e9ba71f_0_1"/>
          <p:cNvSpPr txBox="1"/>
          <p:nvPr/>
        </p:nvSpPr>
        <p:spPr>
          <a:xfrm>
            <a:off x="5283961" y="1525994"/>
            <a:ext cx="3521861"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rgbClr val="24428B"/>
                </a:solidFill>
                <a:latin typeface="Diba" panose="01000504000000020004" pitchFamily="2" charset="-78"/>
                <a:ea typeface="Diba" panose="01000504000000020004" pitchFamily="2" charset="-78"/>
                <a:cs typeface="Diba" panose="01000504000000020004" pitchFamily="2" charset="-78"/>
              </a:rPr>
              <a:t>آیا برای چالش‌های پیش رو آماده هستید؟</a:t>
            </a:r>
            <a:endParaRPr sz="1900" b="1">
              <a:solidFill>
                <a:srgbClr val="24428B"/>
              </a:solidFill>
              <a:latin typeface="Diba" panose="01000504000000020004" pitchFamily="2" charset="-78"/>
              <a:ea typeface="Diba" panose="01000504000000020004" pitchFamily="2" charset="-78"/>
              <a:cs typeface="Diba" panose="01000504000000020004" pitchFamily="2" charset="-78"/>
            </a:endParaRPr>
          </a:p>
        </p:txBody>
      </p:sp>
      <p:sp>
        <p:nvSpPr>
          <p:cNvPr id="95" name="Google Shape;95;g3897e9ba71f_0_1"/>
          <p:cNvSpPr txBox="1"/>
          <p:nvPr/>
        </p:nvSpPr>
        <p:spPr>
          <a:xfrm>
            <a:off x="550701" y="1820067"/>
            <a:ext cx="8257200" cy="2062073"/>
          </a:xfrm>
          <a:prstGeom prst="rect">
            <a:avLst/>
          </a:prstGeom>
          <a:noFill/>
          <a:ln>
            <a:noFill/>
          </a:ln>
        </p:spPr>
        <p:txBody>
          <a:bodyPr spcFirstLastPara="1" wrap="square" lIns="91425" tIns="91425" rIns="91425" bIns="91425" anchor="t" anchorCtr="0">
            <a:spAutoFit/>
          </a:bodyPr>
          <a:lstStyle/>
          <a:p>
            <a:pPr marL="0" lvl="0" indent="0" algn="just" rtl="1">
              <a:spcBef>
                <a:spcPts val="1200"/>
              </a:spcBef>
              <a:spcAft>
                <a:spcPts val="0"/>
              </a:spcAft>
              <a:buNone/>
            </a:pPr>
            <a:r>
              <a:rPr lang="en" sz="1200" b="1" u="sng">
                <a:solidFill>
                  <a:srgbClr val="24428B"/>
                </a:solidFill>
                <a:latin typeface="Yekan Bakh ExtraBold" panose="00000900000000000000" pitchFamily="50" charset="-78"/>
                <a:cs typeface="Yekan Bakh ExtraBold" panose="00000900000000000000" pitchFamily="50" charset="-78"/>
              </a:rPr>
              <a:t>رویکرد منحنی S-Curve در اقتصاد ایران:</a:t>
            </a:r>
            <a:endParaRPr sz="1200" b="1" u="sng">
              <a:solidFill>
                <a:srgbClr val="24428B"/>
              </a:solidFill>
              <a:latin typeface="Yekan Bakh ExtraBold" panose="00000900000000000000" pitchFamily="50" charset="-78"/>
              <a:cs typeface="Yekan Bakh ExtraBold" panose="00000900000000000000" pitchFamily="50" charset="-78"/>
            </a:endParaRPr>
          </a:p>
          <a:p>
            <a:pPr marL="285750" lvl="0" indent="-285750" algn="just" rtl="1">
              <a:spcBef>
                <a:spcPts val="1200"/>
              </a:spcBef>
              <a:spcAft>
                <a:spcPts val="0"/>
              </a:spcAft>
              <a:buClr>
                <a:schemeClr val="accent2">
                  <a:lumMod val="75000"/>
                </a:schemeClr>
              </a:buClr>
              <a:buFont typeface="Wingdings" panose="05000000000000000000" pitchFamily="2" charset="2"/>
              <a:buChar char="v"/>
            </a:pPr>
            <a:r>
              <a:rPr lang="en" sz="1200">
                <a:solidFill>
                  <a:srgbClr val="24428B"/>
                </a:solidFill>
                <a:latin typeface="Yekan Bakh ExtraBold" panose="00000900000000000000" pitchFamily="50" charset="-78"/>
                <a:cs typeface="Yekan Bakh ExtraBold" panose="00000900000000000000" pitchFamily="50" charset="-78"/>
              </a:rPr>
              <a:t>منحنی S نشان می‌دهد که هر سیستم اقتصادی در نقطه‌ای به اشباع می‌رسد. </a:t>
            </a:r>
            <a:endParaRPr lang="fa-IR" sz="1200">
              <a:solidFill>
                <a:srgbClr val="24428B"/>
              </a:solidFill>
              <a:latin typeface="Yekan Bakh ExtraBold" panose="00000900000000000000" pitchFamily="50" charset="-78"/>
              <a:cs typeface="Yekan Bakh ExtraBold" panose="00000900000000000000" pitchFamily="50" charset="-78"/>
            </a:endParaRPr>
          </a:p>
          <a:p>
            <a:pPr marL="285750" lvl="0" indent="-285750" algn="just" rtl="1">
              <a:spcBef>
                <a:spcPts val="1200"/>
              </a:spcBef>
              <a:spcAft>
                <a:spcPts val="0"/>
              </a:spcAft>
              <a:buClr>
                <a:schemeClr val="accent2">
                  <a:lumMod val="75000"/>
                </a:schemeClr>
              </a:buClr>
              <a:buFont typeface="Wingdings" panose="05000000000000000000" pitchFamily="2" charset="2"/>
              <a:buChar char="v"/>
            </a:pPr>
            <a:r>
              <a:rPr lang="en" sz="1200">
                <a:solidFill>
                  <a:srgbClr val="24428B"/>
                </a:solidFill>
                <a:latin typeface="Yekan Bakh ExtraBold" panose="00000900000000000000" pitchFamily="50" charset="-78"/>
                <a:cs typeface="Yekan Bakh ExtraBold" panose="00000900000000000000" pitchFamily="50" charset="-78"/>
              </a:rPr>
              <a:t>ایران اکنون در نقطه اشباع سنتی قرار دارد. </a:t>
            </a:r>
            <a:endParaRPr sz="1200">
              <a:solidFill>
                <a:srgbClr val="24428B"/>
              </a:solidFill>
              <a:latin typeface="Yekan Bakh ExtraBold" panose="00000900000000000000" pitchFamily="50" charset="-78"/>
              <a:cs typeface="Yekan Bakh ExtraBold" panose="00000900000000000000" pitchFamily="50" charset="-78"/>
            </a:endParaRPr>
          </a:p>
          <a:p>
            <a:pPr marL="285750" lvl="0" indent="-285750" algn="just" rtl="1">
              <a:spcBef>
                <a:spcPts val="1200"/>
              </a:spcBef>
              <a:spcAft>
                <a:spcPts val="0"/>
              </a:spcAft>
              <a:buClr>
                <a:schemeClr val="accent2">
                  <a:lumMod val="75000"/>
                </a:schemeClr>
              </a:buClr>
              <a:buFont typeface="Wingdings" panose="05000000000000000000" pitchFamily="2" charset="2"/>
              <a:buChar char="v"/>
            </a:pPr>
            <a:r>
              <a:rPr lang="en" sz="1200">
                <a:solidFill>
                  <a:srgbClr val="24428B"/>
                </a:solidFill>
                <a:latin typeface="Yekan Bakh ExtraBold" panose="00000900000000000000" pitchFamily="50" charset="-78"/>
                <a:cs typeface="Yekan Bakh ExtraBold" panose="00000900000000000000" pitchFamily="50" charset="-78"/>
              </a:rPr>
              <a:t>نوآوری یعنی طراحی منحنی</a:t>
            </a:r>
            <a:r>
              <a:rPr lang="en-US" sz="1200">
                <a:solidFill>
                  <a:srgbClr val="24428B"/>
                </a:solidFill>
                <a:latin typeface="Yekan Bakh ExtraBold" panose="00000900000000000000" pitchFamily="50" charset="-78"/>
                <a:cs typeface="Yekan Bakh ExtraBold" panose="00000900000000000000" pitchFamily="50" charset="-78"/>
              </a:rPr>
              <a:t>s</a:t>
            </a:r>
            <a:r>
              <a:rPr lang="en" sz="1200">
                <a:solidFill>
                  <a:srgbClr val="24428B"/>
                </a:solidFill>
                <a:latin typeface="Yekan Bakh ExtraBold" panose="00000900000000000000" pitchFamily="50" charset="-78"/>
                <a:cs typeface="Yekan Bakh ExtraBold" panose="00000900000000000000" pitchFamily="50" charset="-78"/>
              </a:rPr>
              <a:t>جدید:در محصول، بازار، سازمان. </a:t>
            </a:r>
            <a:endParaRPr sz="1200">
              <a:solidFill>
                <a:srgbClr val="24428B"/>
              </a:solidFill>
              <a:latin typeface="Yekan Bakh ExtraBold" panose="00000900000000000000" pitchFamily="50" charset="-78"/>
              <a:cs typeface="Yekan Bakh ExtraBold" panose="00000900000000000000" pitchFamily="50" charset="-78"/>
            </a:endParaRPr>
          </a:p>
          <a:p>
            <a:pPr marL="285750" lvl="0" indent="-285750" algn="just" rtl="1">
              <a:spcBef>
                <a:spcPts val="1200"/>
              </a:spcBef>
              <a:spcAft>
                <a:spcPts val="1200"/>
              </a:spcAft>
              <a:buClr>
                <a:schemeClr val="accent2">
                  <a:lumMod val="75000"/>
                </a:schemeClr>
              </a:buClr>
              <a:buFont typeface="Wingdings" panose="05000000000000000000" pitchFamily="2" charset="2"/>
              <a:buChar char="v"/>
            </a:pPr>
            <a:r>
              <a:rPr lang="en" sz="1200">
                <a:solidFill>
                  <a:srgbClr val="24428B"/>
                </a:solidFill>
                <a:latin typeface="Yekan Bakh ExtraBold" panose="00000900000000000000" pitchFamily="50" charset="-78"/>
                <a:cs typeface="Yekan Bakh ExtraBold" panose="00000900000000000000" pitchFamily="50" charset="-78"/>
              </a:rPr>
              <a:t>بازآفرینی یعنی عبور از رکود با جهش در مسیرهای پنهان رشد.</a:t>
            </a:r>
            <a:endParaRPr sz="1200">
              <a:solidFill>
                <a:srgbClr val="24428B"/>
              </a:solidFill>
              <a:latin typeface="Yekan Bakh ExtraBold" panose="00000900000000000000" pitchFamily="50" charset="-78"/>
              <a:cs typeface="Yekan Bakh ExtraBold" panose="00000900000000000000" pitchFamily="50" charset="-78"/>
            </a:endParaRPr>
          </a:p>
        </p:txBody>
      </p:sp>
      <p:sp>
        <p:nvSpPr>
          <p:cNvPr id="96" name="Google Shape;96;g3897e9ba71f_0_1"/>
          <p:cNvSpPr txBox="1"/>
          <p:nvPr/>
        </p:nvSpPr>
        <p:spPr>
          <a:xfrm>
            <a:off x="302309" y="3623448"/>
            <a:ext cx="8427449" cy="923299"/>
          </a:xfrm>
          <a:prstGeom prst="rect">
            <a:avLst/>
          </a:prstGeom>
          <a:noFill/>
          <a:ln>
            <a:noFill/>
          </a:ln>
        </p:spPr>
        <p:txBody>
          <a:bodyPr spcFirstLastPara="1" wrap="square" lIns="91425" tIns="91425" rIns="91425" bIns="91425" anchor="t" anchorCtr="0">
            <a:spAutoFit/>
          </a:bodyPr>
          <a:lstStyle/>
          <a:p>
            <a:pPr marL="0" lvl="0" indent="0" algn="r" rtl="1">
              <a:spcBef>
                <a:spcPts val="1200"/>
              </a:spcBef>
              <a:spcAft>
                <a:spcPts val="1200"/>
              </a:spcAft>
              <a:buNone/>
            </a:pPr>
            <a:r>
              <a:rPr lang="en" sz="1600" b="1">
                <a:solidFill>
                  <a:srgbClr val="F68350"/>
                </a:solidFill>
                <a:latin typeface="Yekan Bakh ExtraBold" panose="00000900000000000000" pitchFamily="50" charset="-78"/>
                <a:cs typeface="Yekan Bakh ExtraBold" panose="00000900000000000000" pitchFamily="50" charset="-78"/>
              </a:rPr>
              <a:t>نکت</a:t>
            </a:r>
            <a:r>
              <a:rPr lang="fa-IR" sz="1600" b="1">
                <a:solidFill>
                  <a:srgbClr val="F68350"/>
                </a:solidFill>
                <a:latin typeface="Yekan Bakh ExtraBold" panose="00000900000000000000" pitchFamily="50" charset="-78"/>
                <a:cs typeface="Yekan Bakh ExtraBold" panose="00000900000000000000" pitchFamily="50" charset="-78"/>
              </a:rPr>
              <a:t>ه:</a:t>
            </a:r>
            <a:r>
              <a:rPr lang="en" sz="1600" b="1">
                <a:solidFill>
                  <a:srgbClr val="F68350"/>
                </a:solidFill>
                <a:latin typeface="Yekan Bakh ExtraBold" panose="00000900000000000000" pitchFamily="50" charset="-78"/>
                <a:cs typeface="Yekan Bakh ExtraBold" panose="00000900000000000000" pitchFamily="50" charset="-78"/>
              </a:rPr>
              <a:t> </a:t>
            </a:r>
            <a:r>
              <a:rPr lang="en" sz="1200" b="1">
                <a:solidFill>
                  <a:srgbClr val="24428B"/>
                </a:solidFill>
                <a:latin typeface="Yekan Bakh ExtraBold" panose="00000900000000000000" pitchFamily="50" charset="-78"/>
                <a:cs typeface="Yekan Bakh ExtraBold" panose="00000900000000000000" pitchFamily="50" charset="-78"/>
              </a:rPr>
              <a:t>تحول آنتی‌فرجایل(antifragile) نیازمند آمادگی برای چالش‌هایی است که در لبه‌های منحنی S پنهان قرار دارند. این چالش‌ها نه تهدید، بلکه فرصت‌هایی برای جهش هستند، اگر به‌درستی دیده و مدیریت شوند.</a:t>
            </a:r>
            <a:endParaRPr sz="1200" b="1">
              <a:solidFill>
                <a:srgbClr val="24428B"/>
              </a:solidFill>
              <a:latin typeface="Yekan Bakh ExtraBold" panose="00000900000000000000" pitchFamily="50" charset="-78"/>
              <a:cs typeface="Yekan Bakh ExtraBold" panose="00000900000000000000" pitchFamily="50" charset="-78"/>
            </a:endParaRPr>
          </a:p>
        </p:txBody>
      </p:sp>
      <p:pic>
        <p:nvPicPr>
          <p:cNvPr id="2" name="Google Shape;86;p2">
            <a:extLst>
              <a:ext uri="{FF2B5EF4-FFF2-40B4-BE49-F238E27FC236}">
                <a16:creationId xmlns:a16="http://schemas.microsoft.com/office/drawing/2014/main" id="{8DC3CEBA-D269-FDE4-E3B7-36B5ED8F453E}"/>
              </a:ext>
            </a:extLst>
          </p:cNvPr>
          <p:cNvPicPr preferRelativeResize="0"/>
          <p:nvPr/>
        </p:nvPicPr>
        <p:blipFill rotWithShape="1">
          <a:blip r:embed="rId4">
            <a:alphaModFix/>
          </a:blip>
          <a:srcRect/>
          <a:stretch/>
        </p:blipFill>
        <p:spPr>
          <a:xfrm>
            <a:off x="838200" y="4662601"/>
            <a:ext cx="7467600" cy="29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389a34fa027_3_29"/>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82" name="Google Shape;282;g389a34fa027_3_29"/>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83" name="Google Shape;283;g389a34fa027_3_29"/>
          <p:cNvSpPr txBox="1"/>
          <p:nvPr/>
        </p:nvSpPr>
        <p:spPr>
          <a:xfrm>
            <a:off x="997480" y="58475"/>
            <a:ext cx="1209527"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2060"/>
                </a:solidFill>
                <a:latin typeface="Yekan Bakh ExtraBold" panose="00000900000000000000" pitchFamily="50" charset="-78"/>
                <a:cs typeface="Yekan Bakh ExtraBold" panose="00000900000000000000" pitchFamily="50" charset="-78"/>
              </a:rPr>
              <a:t>KNIME</a:t>
            </a:r>
            <a:endParaRPr sz="6000">
              <a:solidFill>
                <a:srgbClr val="002060"/>
              </a:solidFill>
              <a:latin typeface="Yekan Bakh ExtraBold" panose="00000900000000000000" pitchFamily="50" charset="-78"/>
              <a:ea typeface="Lato"/>
              <a:cs typeface="Yekan Bakh ExtraBold" panose="00000900000000000000" pitchFamily="50" charset="-78"/>
              <a:sym typeface="Lato"/>
            </a:endParaRPr>
          </a:p>
        </p:txBody>
      </p:sp>
      <p:pic>
        <p:nvPicPr>
          <p:cNvPr id="284" name="Google Shape;284;g389a34fa027_3_29"/>
          <p:cNvPicPr preferRelativeResize="0"/>
          <p:nvPr/>
        </p:nvPicPr>
        <p:blipFill>
          <a:blip r:embed="rId5">
            <a:alphaModFix/>
          </a:blip>
          <a:stretch>
            <a:fillRect/>
          </a:stretch>
        </p:blipFill>
        <p:spPr>
          <a:xfrm>
            <a:off x="997480" y="531925"/>
            <a:ext cx="6914563" cy="3886065"/>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g38982350dc3_2_360"/>
          <p:cNvPicPr preferRelativeResize="0"/>
          <p:nvPr/>
        </p:nvPicPr>
        <p:blipFill rotWithShape="1">
          <a:blip r:embed="rId3">
            <a:alphaModFix/>
          </a:blip>
          <a:srcRect/>
          <a:stretch/>
        </p:blipFill>
        <p:spPr>
          <a:xfrm rot="5400000">
            <a:off x="1329563" y="-1492470"/>
            <a:ext cx="6368083" cy="9184196"/>
          </a:xfrm>
          <a:prstGeom prst="rect">
            <a:avLst/>
          </a:prstGeom>
          <a:noFill/>
          <a:ln>
            <a:noFill/>
          </a:ln>
        </p:spPr>
      </p:pic>
      <p:pic>
        <p:nvPicPr>
          <p:cNvPr id="290" name="Google Shape;290;g38982350dc3_2_360"/>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91" name="Google Shape;291;g38982350dc3_2_360"/>
          <p:cNvSpPr txBox="1"/>
          <p:nvPr/>
        </p:nvSpPr>
        <p:spPr>
          <a:xfrm>
            <a:off x="782025" y="421031"/>
            <a:ext cx="7904100" cy="785313"/>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800"/>
              </a:spcBef>
              <a:spcAft>
                <a:spcPts val="400"/>
              </a:spcAft>
              <a:buNone/>
            </a:pPr>
            <a:r>
              <a:rPr lang="en" sz="1800" b="1">
                <a:solidFill>
                  <a:srgbClr val="F68350"/>
                </a:solidFill>
                <a:latin typeface="Diba" panose="01000504000000020004" pitchFamily="2" charset="-78"/>
                <a:ea typeface="Diba" panose="01000504000000020004" pitchFamily="2" charset="-78"/>
                <a:cs typeface="Diba" panose="01000504000000020004" pitchFamily="2" charset="-78"/>
              </a:rPr>
              <a:t>مثال‌های واقعی از به‌کارگیری </a:t>
            </a:r>
            <a:r>
              <a:rPr lang="en" sz="1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en" sz="1800" b="1">
                <a:solidFill>
                  <a:srgbClr val="F68350"/>
                </a:solidFill>
                <a:latin typeface="Diba" panose="01000504000000020004" pitchFamily="2" charset="-78"/>
                <a:ea typeface="Diba" panose="01000504000000020004" pitchFamily="2" charset="-78"/>
                <a:cs typeface="Diba" panose="01000504000000020004" pitchFamily="2" charset="-78"/>
              </a:rPr>
              <a:t> در </a:t>
            </a:r>
            <a:r>
              <a:rPr lang="en" sz="1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Tata Steel Europe</a:t>
            </a:r>
            <a:endParaRPr sz="24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endParaRPr>
          </a:p>
        </p:txBody>
      </p:sp>
      <p:sp>
        <p:nvSpPr>
          <p:cNvPr id="292" name="Google Shape;292;g38982350dc3_2_360"/>
          <p:cNvSpPr txBox="1"/>
          <p:nvPr/>
        </p:nvSpPr>
        <p:spPr>
          <a:xfrm>
            <a:off x="1218525" y="1205367"/>
            <a:ext cx="7467600" cy="25396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050">
                <a:solidFill>
                  <a:srgbClr val="002060"/>
                </a:solidFill>
                <a:highlight>
                  <a:srgbClr val="E9AC7F"/>
                </a:highlight>
                <a:latin typeface="Yekan Bakh ExtraBold" panose="00000900000000000000" pitchFamily="50" charset="-78"/>
                <a:cs typeface="Yekan Bakh ExtraBold" panose="00000900000000000000" pitchFamily="50" charset="-78"/>
              </a:rPr>
              <a:t>Tata Steel Europe Ltd. was a steelmaking company headquartered in London, England, with its main operations in the United Kingdom and the Netherlands. The company was created in 2007, when Tata Group took over the British-Dutch Corus Group.</a:t>
            </a:r>
            <a:r>
              <a:rPr lang="fa-IR" sz="1050">
                <a:solidFill>
                  <a:srgbClr val="002060"/>
                </a:solidFill>
                <a:highlight>
                  <a:srgbClr val="E9AC7F"/>
                </a:highlight>
                <a:latin typeface="Yekan Bakh ExtraBold" panose="00000900000000000000" pitchFamily="50" charset="-78"/>
                <a:cs typeface="Yekan Bakh ExtraBold" panose="00000900000000000000" pitchFamily="50" charset="-78"/>
              </a:rPr>
              <a:t>.</a:t>
            </a:r>
            <a:endParaRPr sz="1300" b="1">
              <a:solidFill>
                <a:srgbClr val="002060"/>
              </a:solidFill>
              <a:highlight>
                <a:srgbClr val="E9AC7F"/>
              </a:highlight>
              <a:latin typeface="Yekan Bakh ExtraBold" panose="00000900000000000000" pitchFamily="50" charset="-78"/>
              <a:cs typeface="Yekan Bakh ExtraBold" panose="00000900000000000000" pitchFamily="50" charset="-78"/>
            </a:endParaRPr>
          </a:p>
          <a:p>
            <a:pPr marL="0" lvl="0" indent="0" algn="r" rtl="1">
              <a:lnSpc>
                <a:spcPct val="115000"/>
              </a:lnSpc>
              <a:spcBef>
                <a:spcPts val="1400"/>
              </a:spcBef>
              <a:spcAft>
                <a:spcPts val="0"/>
              </a:spcAft>
              <a:buClr>
                <a:schemeClr val="dk2"/>
              </a:buClr>
              <a:buSzPts val="1100"/>
              <a:buFont typeface="Arial"/>
              <a:buNone/>
            </a:pPr>
            <a:r>
              <a:rPr lang="en" sz="1300" b="1">
                <a:solidFill>
                  <a:srgbClr val="002060"/>
                </a:solidFill>
                <a:latin typeface="Yekan Bakh ExtraBold" panose="00000900000000000000" pitchFamily="50" charset="-78"/>
                <a:cs typeface="Yekan Bakh ExtraBold" panose="00000900000000000000" pitchFamily="50" charset="-78"/>
              </a:rPr>
              <a:t>🧾 ۱</a:t>
            </a:r>
            <a:r>
              <a:rPr lang="en" sz="1300" b="1">
                <a:solidFill>
                  <a:srgbClr val="002060"/>
                </a:solidFill>
                <a:latin typeface="Diba" panose="01000504000000020004" pitchFamily="2" charset="-78"/>
                <a:ea typeface="Diba" panose="01000504000000020004" pitchFamily="2" charset="-78"/>
                <a:cs typeface="Diba" panose="01000504000000020004" pitchFamily="2" charset="-78"/>
              </a:rPr>
              <a:t>. مدیریت قراردادها – جلوگیری از هزینه‌های اضافی و تعرفه‌های اشتباه</a:t>
            </a:r>
            <a:endParaRPr sz="1300" b="1">
              <a:solidFill>
                <a:srgbClr val="002060"/>
              </a:solidFill>
              <a:latin typeface="Diba" panose="01000504000000020004" pitchFamily="2" charset="-78"/>
              <a:ea typeface="Diba" panose="01000504000000020004" pitchFamily="2" charset="-78"/>
              <a:cs typeface="Diba" panose="01000504000000020004" pitchFamily="2"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چالش</a:t>
            </a:r>
            <a:r>
              <a:rPr lang="en" sz="1100" b="1">
                <a:solidFill>
                  <a:srgbClr val="F68350"/>
                </a:solidFill>
                <a:latin typeface="Yekan Bakh ExtraBold" panose="00000900000000000000" pitchFamily="50" charset="-78"/>
                <a:cs typeface="Yekan Bakh ExtraBold" panose="00000900000000000000" pitchFamily="50" charset="-78"/>
              </a:rPr>
              <a:t>:</a:t>
            </a:r>
            <a:r>
              <a:rPr lang="fa-IR" sz="1100" b="1">
                <a:solidFill>
                  <a:srgbClr val="F68350"/>
                </a:solidFill>
                <a:latin typeface="Yekan Bakh ExtraBold" panose="00000900000000000000" pitchFamily="50" charset="-78"/>
                <a:cs typeface="Yekan Bakh ExtraBold" panose="00000900000000000000" pitchFamily="50" charset="-78"/>
              </a:rPr>
              <a:t> </a:t>
            </a:r>
            <a:r>
              <a:rPr lang="en" sz="1100">
                <a:solidFill>
                  <a:srgbClr val="002060"/>
                </a:solidFill>
                <a:latin typeface="Yekan Bakh ExtraBold" panose="00000900000000000000" pitchFamily="50" charset="-78"/>
                <a:cs typeface="Yekan Bakh ExtraBold" panose="00000900000000000000" pitchFamily="50" charset="-78"/>
              </a:rPr>
              <a:t>کارکنان پیمانکارها در روز ممکن بود چندجا کار کنن و سخت بود بفهمن چه ساعتی کار رو شروع یا تموم کردن.</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راه‌حل:</a:t>
            </a:r>
            <a:r>
              <a:rPr lang="fa-IR" sz="1100" b="1">
                <a:solidFill>
                  <a:srgbClr val="F68350"/>
                </a:solidFill>
                <a:latin typeface="Diba" panose="01000504000000020004" pitchFamily="2" charset="-78"/>
                <a:ea typeface="Diba" panose="01000504000000020004" pitchFamily="2" charset="-78"/>
                <a:cs typeface="Diba" panose="01000504000000020004" pitchFamily="2" charset="-78"/>
              </a:rPr>
              <a:t> </a:t>
            </a:r>
            <a:r>
              <a:rPr lang="en" sz="1100">
                <a:solidFill>
                  <a:srgbClr val="002060"/>
                </a:solidFill>
                <a:latin typeface="Yekan Bakh ExtraBold" panose="00000900000000000000" pitchFamily="50" charset="-78"/>
                <a:cs typeface="Yekan Bakh ExtraBold" panose="00000900000000000000" pitchFamily="50" charset="-78"/>
              </a:rPr>
              <a:t>با تحلیل داده‌های تایم‌شیت، افرادی با ساعت کاری غیرعادی </a:t>
            </a:r>
            <a:r>
              <a:rPr lang="fa-IR" sz="1100">
                <a:solidFill>
                  <a:srgbClr val="002060"/>
                </a:solidFill>
                <a:latin typeface="Yekan Bakh ExtraBold" panose="00000900000000000000" pitchFamily="50" charset="-78"/>
                <a:cs typeface="Yekan Bakh ExtraBold" panose="00000900000000000000" pitchFamily="50" charset="-78"/>
              </a:rPr>
              <a:t>(</a:t>
            </a:r>
            <a:r>
              <a:rPr lang="en" sz="1100">
                <a:solidFill>
                  <a:srgbClr val="002060"/>
                </a:solidFill>
                <a:latin typeface="Yekan Bakh ExtraBold" panose="00000900000000000000" pitchFamily="50" charset="-78"/>
                <a:cs typeface="Yekan Bakh ExtraBold" panose="00000900000000000000" pitchFamily="50" charset="-78"/>
              </a:rPr>
              <a:t>مثلاً ۲۰ ساعت در روز</a:t>
            </a:r>
            <a:r>
              <a:rPr lang="fa-IR" sz="1100">
                <a:solidFill>
                  <a:srgbClr val="002060"/>
                </a:solidFill>
                <a:latin typeface="Yekan Bakh ExtraBold" panose="00000900000000000000" pitchFamily="50" charset="-78"/>
                <a:cs typeface="Yekan Bakh ExtraBold" panose="00000900000000000000" pitchFamily="50" charset="-78"/>
              </a:rPr>
              <a:t>)</a:t>
            </a:r>
            <a:r>
              <a:rPr lang="en" sz="1100">
                <a:solidFill>
                  <a:srgbClr val="002060"/>
                </a:solidFill>
                <a:latin typeface="Yekan Bakh ExtraBold" panose="00000900000000000000" pitchFamily="50" charset="-78"/>
                <a:cs typeface="Yekan Bakh ExtraBold" panose="00000900000000000000" pitchFamily="50" charset="-78"/>
              </a:rPr>
              <a:t> شناسایی شدن. حالا حسابرس‌ها می‌تونن اضافه‌کار، شیفت شب یا تعطیل رو دقیق‌تر بررسی کنن.</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1200"/>
              </a:spcAft>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مزیت</a:t>
            </a:r>
            <a:r>
              <a:rPr lang="en" sz="11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KNIME </a:t>
            </a:r>
            <a:r>
              <a:rPr lang="fa-IR" sz="1100" b="1">
                <a:solidFill>
                  <a:srgbClr val="F68350"/>
                </a:solidFill>
                <a:latin typeface="Diba" panose="01000504000000020004" pitchFamily="2" charset="-78"/>
                <a:ea typeface="Diba" panose="01000504000000020004" pitchFamily="2" charset="-78"/>
                <a:cs typeface="Diba" panose="01000504000000020004" pitchFamily="2" charset="-78"/>
              </a:rPr>
              <a:t>: </a:t>
            </a:r>
            <a:r>
              <a:rPr lang="en" sz="1100">
                <a:solidFill>
                  <a:srgbClr val="002060"/>
                </a:solidFill>
                <a:latin typeface="Yekan Bakh ExtraBold" panose="00000900000000000000" pitchFamily="50" charset="-78"/>
                <a:cs typeface="Yekan Bakh ExtraBold" panose="00000900000000000000" pitchFamily="50" charset="-78"/>
              </a:rPr>
              <a:t>نمایش خطاها و محاسبه تأثیر مالی اون‌ها خیلی راحت‌تر از </a:t>
            </a:r>
            <a:r>
              <a:rPr lang="en" sz="1100">
                <a:solidFill>
                  <a:srgbClr val="F68350"/>
                </a:solidFill>
                <a:latin typeface="Yekan Bakh ExtraBold" panose="00000900000000000000" pitchFamily="50" charset="-78"/>
                <a:cs typeface="Yekan Bakh ExtraBold" panose="00000900000000000000" pitchFamily="50" charset="-78"/>
              </a:rPr>
              <a:t>Excel </a:t>
            </a:r>
            <a:r>
              <a:rPr lang="fa-IR" sz="1100">
                <a:solidFill>
                  <a:srgbClr val="F68350"/>
                </a:solidFill>
                <a:latin typeface="Yekan Bakh ExtraBold" panose="00000900000000000000" pitchFamily="50" charset="-78"/>
                <a:cs typeface="Yekan Bakh ExtraBold" panose="00000900000000000000" pitchFamily="50" charset="-78"/>
              </a:rPr>
              <a:t> </a:t>
            </a:r>
            <a:r>
              <a:rPr lang="en" sz="1100">
                <a:solidFill>
                  <a:srgbClr val="002060"/>
                </a:solidFill>
                <a:latin typeface="Yekan Bakh ExtraBold" panose="00000900000000000000" pitchFamily="50" charset="-78"/>
                <a:cs typeface="Yekan Bakh ExtraBold" panose="00000900000000000000" pitchFamily="50" charset="-78"/>
              </a:rPr>
              <a:t>انجام شد.</a:t>
            </a:r>
            <a:endParaRPr b="1">
              <a:solidFill>
                <a:srgbClr val="002060"/>
              </a:solidFill>
              <a:latin typeface="Yekan Bakh ExtraBold" panose="00000900000000000000" pitchFamily="50" charset="-78"/>
              <a:cs typeface="Yekan Bakh ExtraBold" panose="00000900000000000000" pitchFamily="50" charset="-7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g38982350dc3_2_369"/>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98" name="Google Shape;298;g38982350dc3_2_369"/>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299" name="Google Shape;299;g38982350dc3_2_369"/>
          <p:cNvSpPr txBox="1"/>
          <p:nvPr/>
        </p:nvSpPr>
        <p:spPr>
          <a:xfrm>
            <a:off x="1849060" y="447250"/>
            <a:ext cx="6730023" cy="820707"/>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800"/>
              </a:spcBef>
              <a:spcAft>
                <a:spcPts val="400"/>
              </a:spcAft>
              <a:buNone/>
            </a:pPr>
            <a:r>
              <a:rPr lang="en" sz="2000" b="1">
                <a:solidFill>
                  <a:srgbClr val="F68350"/>
                </a:solidFill>
                <a:latin typeface="Diba" panose="01000504000000020004" pitchFamily="2" charset="-78"/>
                <a:ea typeface="Diba" panose="01000504000000020004" pitchFamily="2" charset="-78"/>
                <a:cs typeface="Diba" panose="01000504000000020004" pitchFamily="2" charset="-78"/>
              </a:rPr>
              <a:t>مثال‌های واقعی از به‌کارگیری</a:t>
            </a:r>
            <a:r>
              <a:rPr lang="en" sz="20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 KNIME </a:t>
            </a:r>
            <a:r>
              <a:rPr lang="en" sz="2000" b="1">
                <a:solidFill>
                  <a:srgbClr val="F68350"/>
                </a:solidFill>
                <a:latin typeface="Diba" panose="01000504000000020004" pitchFamily="2" charset="-78"/>
                <a:ea typeface="Diba" panose="01000504000000020004" pitchFamily="2" charset="-78"/>
                <a:cs typeface="Diba" panose="01000504000000020004" pitchFamily="2" charset="-78"/>
              </a:rPr>
              <a:t>در</a:t>
            </a:r>
            <a:r>
              <a:rPr lang="en" sz="20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 Tata Steel Europe</a:t>
            </a:r>
            <a:endParaRPr sz="2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endParaRPr>
          </a:p>
        </p:txBody>
      </p:sp>
      <p:sp>
        <p:nvSpPr>
          <p:cNvPr id="300" name="Google Shape;300;g38982350dc3_2_369"/>
          <p:cNvSpPr txBox="1"/>
          <p:nvPr/>
        </p:nvSpPr>
        <p:spPr>
          <a:xfrm>
            <a:off x="482375" y="1176566"/>
            <a:ext cx="8184600" cy="2377800"/>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400"/>
              </a:spcBef>
              <a:spcAft>
                <a:spcPts val="0"/>
              </a:spcAft>
              <a:buClr>
                <a:schemeClr val="dk2"/>
              </a:buClr>
              <a:buSzPts val="1100"/>
              <a:buFont typeface="Arial"/>
              <a:buNone/>
            </a:pPr>
            <a:r>
              <a:rPr lang="en" sz="1300" b="1">
                <a:solidFill>
                  <a:srgbClr val="002060"/>
                </a:solidFill>
                <a:latin typeface="Diba" panose="01000504000000020004" pitchFamily="2" charset="-78"/>
                <a:ea typeface="Diba" panose="01000504000000020004" pitchFamily="2" charset="-78"/>
                <a:cs typeface="Diba" panose="01000504000000020004" pitchFamily="2" charset="-78"/>
              </a:rPr>
              <a:t>💰 ۲. تحلیل قیمت فروش – بررسی فاکتورها و سفارش‌ها برای اطمینان از قیمت درست</a:t>
            </a:r>
            <a:endParaRPr sz="1300" b="1">
              <a:solidFill>
                <a:srgbClr val="002060"/>
              </a:solidFill>
              <a:latin typeface="Diba" panose="01000504000000020004" pitchFamily="2" charset="-78"/>
              <a:ea typeface="Diba" panose="01000504000000020004" pitchFamily="2" charset="-78"/>
              <a:cs typeface="Diba" panose="01000504000000020004" pitchFamily="2"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چالش:</a:t>
            </a:r>
            <a:br>
              <a:rPr lang="en" sz="1100" b="1">
                <a:solidFill>
                  <a:schemeClr val="dk2"/>
                </a:solidFill>
                <a:latin typeface="Yekan Bakh ExtraBold" panose="00000900000000000000" pitchFamily="50" charset="-78"/>
                <a:cs typeface="Yekan Bakh ExtraBold" panose="00000900000000000000" pitchFamily="50" charset="-78"/>
              </a:rPr>
            </a:br>
            <a:r>
              <a:rPr lang="en" sz="1100">
                <a:solidFill>
                  <a:schemeClr val="dk2"/>
                </a:solidFill>
                <a:latin typeface="Yekan Bakh ExtraBold" panose="00000900000000000000" pitchFamily="50" charset="-78"/>
                <a:cs typeface="Yekan Bakh ExtraBold" panose="00000900000000000000" pitchFamily="50" charset="-78"/>
              </a:rPr>
              <a:t> </a:t>
            </a:r>
            <a:r>
              <a:rPr lang="en" sz="1100">
                <a:solidFill>
                  <a:srgbClr val="002060"/>
                </a:solidFill>
                <a:latin typeface="Yekan Bakh ExtraBold" panose="00000900000000000000" pitchFamily="50" charset="-78"/>
                <a:cs typeface="Yekan Bakh ExtraBold" panose="00000900000000000000" pitchFamily="50" charset="-78"/>
              </a:rPr>
              <a:t>قیمت‌ها همیشه درست فاکتور نمی‌شدن، شکایت مشتری زیاد بود، ساختار قیمت‌گذاری پیچیده و سیستم قدیمی باعث خطا می‌شد.</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راه‌حل:</a:t>
            </a:r>
            <a:br>
              <a:rPr lang="en" sz="1100" b="1">
                <a:solidFill>
                  <a:schemeClr val="dk2"/>
                </a:solidFill>
                <a:latin typeface="Yekan Bakh ExtraBold" panose="00000900000000000000" pitchFamily="50" charset="-78"/>
                <a:cs typeface="Yekan Bakh ExtraBold" panose="00000900000000000000" pitchFamily="50" charset="-78"/>
              </a:rPr>
            </a:br>
            <a:r>
              <a:rPr lang="en" sz="1100">
                <a:solidFill>
                  <a:schemeClr val="dk2"/>
                </a:solidFill>
                <a:latin typeface="Yekan Bakh ExtraBold" panose="00000900000000000000" pitchFamily="50" charset="-78"/>
                <a:cs typeface="Yekan Bakh ExtraBold" panose="00000900000000000000" pitchFamily="50" charset="-78"/>
              </a:rPr>
              <a:t> </a:t>
            </a:r>
            <a:r>
              <a:rPr lang="en" sz="1100">
                <a:solidFill>
                  <a:srgbClr val="002060"/>
                </a:solidFill>
                <a:latin typeface="Yekan Bakh ExtraBold" panose="00000900000000000000" pitchFamily="50" charset="-78"/>
                <a:cs typeface="Yekan Bakh ExtraBold" panose="00000900000000000000" pitchFamily="50" charset="-78"/>
              </a:rPr>
              <a:t>تمام فاکتورها و سفارش‌ها بررسی شدن، قیمت‌ها با دوره‌های قبل و محصولات مشابه مقایسه شدن، و علت خطاها مشخص شد.</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1200"/>
              </a:spcAft>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مزیت</a:t>
            </a:r>
            <a:r>
              <a:rPr lang="en" sz="11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fa-IR" sz="1100" b="1">
                <a:solidFill>
                  <a:srgbClr val="F68350"/>
                </a:solidFill>
                <a:latin typeface="Diba" panose="01000504000000020004" pitchFamily="2" charset="-78"/>
                <a:ea typeface="Diba" panose="01000504000000020004" pitchFamily="2" charset="-78"/>
                <a:cs typeface="Diba" panose="01000504000000020004" pitchFamily="2" charset="-78"/>
              </a:rPr>
              <a:t>:</a:t>
            </a:r>
            <a:br>
              <a:rPr lang="en" sz="1100" b="1">
                <a:solidFill>
                  <a:schemeClr val="dk2"/>
                </a:solidFill>
                <a:latin typeface="Yekan Bakh ExtraBold" panose="00000900000000000000" pitchFamily="50" charset="-78"/>
                <a:cs typeface="Yekan Bakh ExtraBold" panose="00000900000000000000" pitchFamily="50" charset="-78"/>
              </a:rPr>
            </a:br>
            <a:r>
              <a:rPr lang="en" sz="1100">
                <a:solidFill>
                  <a:srgbClr val="002060"/>
                </a:solidFill>
                <a:latin typeface="Yekan Bakh ExtraBold" panose="00000900000000000000" pitchFamily="50" charset="-78"/>
                <a:cs typeface="Yekan Bakh ExtraBold" panose="00000900000000000000" pitchFamily="50" charset="-78"/>
              </a:rPr>
              <a:t> </a:t>
            </a:r>
            <a:r>
              <a:rPr lang="fa-IR" sz="1100">
                <a:solidFill>
                  <a:srgbClr val="002060"/>
                </a:solidFill>
                <a:latin typeface="Yekan Bakh ExtraBold" panose="00000900000000000000" pitchFamily="50" charset="-78"/>
                <a:cs typeface="Yekan Bakh ExtraBold" panose="00000900000000000000" pitchFamily="50" charset="-78"/>
              </a:rPr>
              <a:t>تحلیل‌ها فقط چند دقیقه طول می‌کشه و می‌تونن همون فرآیند رو تو بخش‌های دیگه هم دوباره استفاده کنن.</a:t>
            </a:r>
            <a:endParaRPr lang="fa-IR" sz="1300" b="1">
              <a:solidFill>
                <a:srgbClr val="002060"/>
              </a:solidFill>
              <a:latin typeface="Yekan Bakh ExtraBold" panose="00000900000000000000" pitchFamily="50" charset="-78"/>
              <a:cs typeface="Yekan Bakh ExtraBold" panose="00000900000000000000" pitchFamily="50" charset="-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38982350dc3_2_377"/>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306" name="Google Shape;306;g38982350dc3_2_377"/>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308" name="Google Shape;308;g38982350dc3_2_377"/>
          <p:cNvSpPr txBox="1"/>
          <p:nvPr/>
        </p:nvSpPr>
        <p:spPr>
          <a:xfrm>
            <a:off x="353900" y="1291436"/>
            <a:ext cx="8184600" cy="2377800"/>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400"/>
              </a:spcBef>
              <a:spcAft>
                <a:spcPts val="0"/>
              </a:spcAft>
              <a:buClr>
                <a:schemeClr val="dk2"/>
              </a:buClr>
              <a:buSzPts val="1100"/>
              <a:buFont typeface="Arial"/>
              <a:buNone/>
            </a:pPr>
            <a:r>
              <a:rPr lang="en" sz="1300" b="1">
                <a:solidFill>
                  <a:srgbClr val="002060"/>
                </a:solidFill>
                <a:latin typeface="Diba" panose="01000504000000020004" pitchFamily="2" charset="-78"/>
                <a:ea typeface="Diba" panose="01000504000000020004" pitchFamily="2" charset="-78"/>
                <a:cs typeface="Diba" panose="01000504000000020004" pitchFamily="2" charset="-78"/>
              </a:rPr>
              <a:t>🏭 ۳. پاکسازی داده‌های محصول و سفارش مشتری</a:t>
            </a:r>
            <a:endParaRPr sz="1300" b="1">
              <a:solidFill>
                <a:srgbClr val="002060"/>
              </a:solidFill>
              <a:latin typeface="Diba" panose="01000504000000020004" pitchFamily="2" charset="-78"/>
              <a:ea typeface="Diba" panose="01000504000000020004" pitchFamily="2" charset="-78"/>
              <a:cs typeface="Diba" panose="01000504000000020004" pitchFamily="2"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چالش:</a:t>
            </a:r>
            <a:br>
              <a:rPr lang="en" sz="1100" b="1">
                <a:solidFill>
                  <a:srgbClr val="002060"/>
                </a:solidFill>
                <a:latin typeface="Yekan Bakh ExtraBold" panose="00000900000000000000" pitchFamily="50" charset="-78"/>
                <a:cs typeface="Yekan Bakh ExtraBold" panose="00000900000000000000" pitchFamily="50" charset="-78"/>
              </a:rPr>
            </a:br>
            <a:r>
              <a:rPr lang="en" sz="1100">
                <a:solidFill>
                  <a:srgbClr val="002060"/>
                </a:solidFill>
                <a:latin typeface="Yekan Bakh ExtraBold" panose="00000900000000000000" pitchFamily="50" charset="-78"/>
                <a:cs typeface="Yekan Bakh ExtraBold" panose="00000900000000000000" pitchFamily="50" charset="-78"/>
              </a:rPr>
              <a:t> داده‌های محصولات خیلی متنوع بودن </a:t>
            </a:r>
            <a:r>
              <a:rPr lang="fa-IR" sz="1100">
                <a:solidFill>
                  <a:srgbClr val="002060"/>
                </a:solidFill>
                <a:latin typeface="Yekan Bakh ExtraBold" panose="00000900000000000000" pitchFamily="50" charset="-78"/>
                <a:cs typeface="Yekan Bakh ExtraBold" panose="00000900000000000000" pitchFamily="50" charset="-78"/>
              </a:rPr>
              <a:t>(</a:t>
            </a:r>
            <a:r>
              <a:rPr lang="en" sz="1100">
                <a:solidFill>
                  <a:srgbClr val="002060"/>
                </a:solidFill>
                <a:latin typeface="Yekan Bakh ExtraBold" panose="00000900000000000000" pitchFamily="50" charset="-78"/>
                <a:cs typeface="Yekan Bakh ExtraBold" panose="00000900000000000000" pitchFamily="50" charset="-78"/>
              </a:rPr>
              <a:t>ابعاد، مقاومت، خواص شیمیایی و …</a:t>
            </a:r>
            <a:r>
              <a:rPr lang="fa-IR" sz="1100">
                <a:solidFill>
                  <a:srgbClr val="002060"/>
                </a:solidFill>
                <a:latin typeface="Yekan Bakh ExtraBold" panose="00000900000000000000" pitchFamily="50" charset="-78"/>
                <a:cs typeface="Yekan Bakh ExtraBold" panose="00000900000000000000" pitchFamily="50" charset="-78"/>
              </a:rPr>
              <a:t>)</a:t>
            </a:r>
            <a:r>
              <a:rPr lang="en" sz="1100">
                <a:solidFill>
                  <a:srgbClr val="002060"/>
                </a:solidFill>
                <a:latin typeface="Yekan Bakh ExtraBold" panose="00000900000000000000" pitchFamily="50" charset="-78"/>
                <a:cs typeface="Yekan Bakh ExtraBold" panose="00000900000000000000" pitchFamily="50" charset="-78"/>
              </a:rPr>
              <a:t> و خطاهای زیادی وجود داشت.</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0"/>
              </a:spcAft>
              <a:buClr>
                <a:schemeClr val="dk2"/>
              </a:buClr>
              <a:buSzPts val="1100"/>
              <a:buFont typeface="Arial"/>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راه‌حل:</a:t>
            </a:r>
            <a:br>
              <a:rPr lang="en" sz="1100" b="1">
                <a:solidFill>
                  <a:srgbClr val="002060"/>
                </a:solidFill>
                <a:latin typeface="Yekan Bakh ExtraBold" panose="00000900000000000000" pitchFamily="50" charset="-78"/>
                <a:cs typeface="Yekan Bakh ExtraBold" panose="00000900000000000000" pitchFamily="50" charset="-78"/>
              </a:rPr>
            </a:br>
            <a:r>
              <a:rPr lang="en" sz="1100">
                <a:solidFill>
                  <a:srgbClr val="002060"/>
                </a:solidFill>
                <a:latin typeface="Yekan Bakh ExtraBold" panose="00000900000000000000" pitchFamily="50" charset="-78"/>
                <a:cs typeface="Yekan Bakh ExtraBold" panose="00000900000000000000" pitchFamily="50" charset="-78"/>
              </a:rPr>
              <a:t> به‌جای بررسی دستی چند سفارش، تمام داده‌ها با KNIME تطبیق داده شدن تا مغایرت‌ها شناسایی بشن.</a:t>
            </a:r>
            <a:endParaRPr sz="1100">
              <a:solidFill>
                <a:srgbClr val="002060"/>
              </a:solidFill>
              <a:latin typeface="Yekan Bakh ExtraBold" panose="00000900000000000000" pitchFamily="50" charset="-78"/>
              <a:cs typeface="Yekan Bakh ExtraBold" panose="00000900000000000000" pitchFamily="50" charset="-78"/>
            </a:endParaRPr>
          </a:p>
          <a:p>
            <a:pPr marL="0" lvl="0" indent="0" algn="r" rtl="1">
              <a:lnSpc>
                <a:spcPct val="115000"/>
              </a:lnSpc>
              <a:spcBef>
                <a:spcPts val="1200"/>
              </a:spcBef>
              <a:spcAft>
                <a:spcPts val="1200"/>
              </a:spcAft>
              <a:buNone/>
            </a:pPr>
            <a:r>
              <a:rPr lang="en" sz="1100" b="1">
                <a:solidFill>
                  <a:srgbClr val="F68350"/>
                </a:solidFill>
                <a:latin typeface="Diba" panose="01000504000000020004" pitchFamily="2" charset="-78"/>
                <a:ea typeface="Diba" panose="01000504000000020004" pitchFamily="2" charset="-78"/>
                <a:cs typeface="Diba" panose="01000504000000020004" pitchFamily="2" charset="-78"/>
              </a:rPr>
              <a:t>مزیت</a:t>
            </a:r>
            <a:r>
              <a:rPr lang="en" sz="11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fa-IR" sz="1100" b="1">
                <a:solidFill>
                  <a:srgbClr val="F68350"/>
                </a:solidFill>
                <a:latin typeface="Diba" panose="01000504000000020004" pitchFamily="2" charset="-78"/>
                <a:ea typeface="Diba" panose="01000504000000020004" pitchFamily="2" charset="-78"/>
                <a:cs typeface="Diba" panose="01000504000000020004" pitchFamily="2" charset="-78"/>
              </a:rPr>
              <a:t>:</a:t>
            </a:r>
            <a:br>
              <a:rPr lang="en" sz="1100" b="1">
                <a:solidFill>
                  <a:srgbClr val="002060"/>
                </a:solidFill>
                <a:latin typeface="Yekan Bakh ExtraBold" panose="00000900000000000000" pitchFamily="50" charset="-78"/>
                <a:cs typeface="Yekan Bakh ExtraBold" panose="00000900000000000000" pitchFamily="50" charset="-78"/>
              </a:rPr>
            </a:br>
            <a:r>
              <a:rPr lang="en" sz="1100">
                <a:solidFill>
                  <a:srgbClr val="002060"/>
                </a:solidFill>
                <a:latin typeface="Yekan Bakh ExtraBold" panose="00000900000000000000" pitchFamily="50" charset="-78"/>
                <a:cs typeface="Yekan Bakh ExtraBold" panose="00000900000000000000" pitchFamily="50" charset="-78"/>
              </a:rPr>
              <a:t> اتصال راحت به سیستم‌های قدیمی و آموزش ساده برای کارکنان تا خودشون هم بتونن این بررسی‌ها رو انجام بدن.</a:t>
            </a:r>
            <a:endParaRPr sz="1300" b="1">
              <a:solidFill>
                <a:srgbClr val="002060"/>
              </a:solidFill>
              <a:latin typeface="Yekan Bakh ExtraBold" panose="00000900000000000000" pitchFamily="50" charset="-78"/>
              <a:cs typeface="Yekan Bakh ExtraBold" panose="00000900000000000000" pitchFamily="50" charset="-78"/>
            </a:endParaRPr>
          </a:p>
        </p:txBody>
      </p:sp>
      <p:sp>
        <p:nvSpPr>
          <p:cNvPr id="2" name="Google Shape;291;g38982350dc3_2_360">
            <a:extLst>
              <a:ext uri="{FF2B5EF4-FFF2-40B4-BE49-F238E27FC236}">
                <a16:creationId xmlns:a16="http://schemas.microsoft.com/office/drawing/2014/main" id="{16D8D073-38A8-8FB7-5C74-2FCE56B5724C}"/>
              </a:ext>
            </a:extLst>
          </p:cNvPr>
          <p:cNvSpPr txBox="1"/>
          <p:nvPr/>
        </p:nvSpPr>
        <p:spPr>
          <a:xfrm>
            <a:off x="634400" y="506123"/>
            <a:ext cx="7904100" cy="785313"/>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800"/>
              </a:spcBef>
              <a:spcAft>
                <a:spcPts val="400"/>
              </a:spcAft>
              <a:buNone/>
            </a:pPr>
            <a:r>
              <a:rPr lang="en" sz="1800" b="1">
                <a:solidFill>
                  <a:srgbClr val="F68350"/>
                </a:solidFill>
                <a:latin typeface="Diba" panose="01000504000000020004" pitchFamily="2" charset="-78"/>
                <a:ea typeface="Diba" panose="01000504000000020004" pitchFamily="2" charset="-78"/>
                <a:cs typeface="Diba" panose="01000504000000020004" pitchFamily="2" charset="-78"/>
              </a:rPr>
              <a:t>مثال‌های واقعی از به‌کارگیری </a:t>
            </a:r>
            <a:r>
              <a:rPr lang="en" sz="1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en" sz="1800" b="1">
                <a:solidFill>
                  <a:srgbClr val="F68350"/>
                </a:solidFill>
                <a:latin typeface="Diba" panose="01000504000000020004" pitchFamily="2" charset="-78"/>
                <a:ea typeface="Diba" panose="01000504000000020004" pitchFamily="2" charset="-78"/>
                <a:cs typeface="Diba" panose="01000504000000020004" pitchFamily="2" charset="-78"/>
              </a:rPr>
              <a:t> در </a:t>
            </a:r>
            <a:r>
              <a:rPr lang="en" sz="1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Tata Steel Europe</a:t>
            </a:r>
            <a:endParaRPr sz="24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g38982350dc3_2_385"/>
          <p:cNvPicPr preferRelativeResize="0"/>
          <p:nvPr/>
        </p:nvPicPr>
        <p:blipFill rotWithShape="1">
          <a:blip r:embed="rId3">
            <a:alphaModFix/>
          </a:blip>
          <a:srcRect/>
          <a:stretch/>
        </p:blipFill>
        <p:spPr>
          <a:xfrm rot="5400000">
            <a:off x="1387959" y="-1467496"/>
            <a:ext cx="6368083" cy="9184196"/>
          </a:xfrm>
          <a:prstGeom prst="rect">
            <a:avLst/>
          </a:prstGeom>
          <a:noFill/>
          <a:ln>
            <a:noFill/>
          </a:ln>
        </p:spPr>
      </p:pic>
      <p:pic>
        <p:nvPicPr>
          <p:cNvPr id="314" name="Google Shape;314;g38982350dc3_2_385"/>
          <p:cNvPicPr preferRelativeResize="0"/>
          <p:nvPr/>
        </p:nvPicPr>
        <p:blipFill rotWithShape="1">
          <a:blip r:embed="rId4">
            <a:alphaModFix/>
          </a:blip>
          <a:srcRect/>
          <a:stretch/>
        </p:blipFill>
        <p:spPr>
          <a:xfrm>
            <a:off x="838200" y="4653027"/>
            <a:ext cx="7467600" cy="295275"/>
          </a:xfrm>
          <a:prstGeom prst="rect">
            <a:avLst/>
          </a:prstGeom>
          <a:noFill/>
          <a:ln>
            <a:noFill/>
          </a:ln>
        </p:spPr>
      </p:pic>
      <p:sp>
        <p:nvSpPr>
          <p:cNvPr id="316" name="Google Shape;316;g38982350dc3_2_385"/>
          <p:cNvSpPr txBox="1"/>
          <p:nvPr/>
        </p:nvSpPr>
        <p:spPr>
          <a:xfrm>
            <a:off x="6219341" y="1592292"/>
            <a:ext cx="2512940" cy="1570015"/>
          </a:xfrm>
          <a:prstGeom prst="rect">
            <a:avLst/>
          </a:prstGeom>
          <a:noFill/>
          <a:ln>
            <a:noFill/>
          </a:ln>
        </p:spPr>
        <p:txBody>
          <a:bodyPr spcFirstLastPara="1" wrap="square" lIns="91425" tIns="91425" rIns="91425" bIns="91425" anchor="t" anchorCtr="0">
            <a:spAutoFit/>
          </a:bodyPr>
          <a:lstStyle/>
          <a:p>
            <a:pPr marL="0" lvl="0" indent="0" algn="r" rtl="1">
              <a:lnSpc>
                <a:spcPct val="115000"/>
              </a:lnSpc>
              <a:spcBef>
                <a:spcPts val="1200"/>
              </a:spcBef>
              <a:spcAft>
                <a:spcPts val="0"/>
              </a:spcAft>
              <a:buClr>
                <a:schemeClr val="dk2"/>
              </a:buClr>
              <a:buSzPts val="1100"/>
              <a:buFont typeface="Arial"/>
              <a:buNone/>
            </a:pPr>
            <a:r>
              <a:rPr lang="en" sz="1200" b="1">
                <a:solidFill>
                  <a:srgbClr val="002060"/>
                </a:solidFill>
                <a:latin typeface="Diba" panose="01000504000000020004" pitchFamily="2" charset="-78"/>
                <a:ea typeface="Diba" panose="01000504000000020004" pitchFamily="2" charset="-78"/>
                <a:cs typeface="Diba" panose="01000504000000020004" pitchFamily="2" charset="-78"/>
              </a:rPr>
              <a:t>💡 نتایج کلیدی</a:t>
            </a:r>
            <a:r>
              <a:rPr lang="fa-IR" sz="1200" b="1">
                <a:solidFill>
                  <a:srgbClr val="002060"/>
                </a:solidFill>
                <a:latin typeface="Diba" panose="01000504000000020004" pitchFamily="2" charset="-78"/>
                <a:ea typeface="Diba" panose="01000504000000020004" pitchFamily="2" charset="-78"/>
                <a:cs typeface="Diba" panose="01000504000000020004" pitchFamily="2" charset="-78"/>
              </a:rPr>
              <a:t>:</a:t>
            </a:r>
            <a:endParaRPr sz="1200" b="1">
              <a:solidFill>
                <a:srgbClr val="002060"/>
              </a:solidFill>
              <a:latin typeface="Diba" panose="01000504000000020004" pitchFamily="2" charset="-78"/>
              <a:ea typeface="Diba" panose="01000504000000020004" pitchFamily="2" charset="-78"/>
              <a:cs typeface="Diba" panose="01000504000000020004" pitchFamily="2" charset="-78"/>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ü"/>
            </a:pPr>
            <a:r>
              <a:rPr lang="en" sz="1050">
                <a:solidFill>
                  <a:srgbClr val="002060"/>
                </a:solidFill>
                <a:latin typeface="Yekan Bakh ExtraBold" panose="00000900000000000000" pitchFamily="50" charset="-78"/>
                <a:cs typeface="Yekan Bakh ExtraBold" panose="00000900000000000000" pitchFamily="50" charset="-78"/>
              </a:rPr>
              <a:t>صرفه‌جویی زمانی تا ۹۵٪</a:t>
            </a:r>
            <a:endParaRPr sz="1050">
              <a:solidFill>
                <a:srgbClr val="002060"/>
              </a:solidFill>
              <a:latin typeface="Yekan Bakh ExtraBold" panose="00000900000000000000" pitchFamily="50" charset="-78"/>
              <a:cs typeface="Yekan Bakh ExtraBold" panose="00000900000000000000" pitchFamily="50" charset="-78"/>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ü"/>
            </a:pPr>
            <a:r>
              <a:rPr lang="en" sz="1050">
                <a:solidFill>
                  <a:srgbClr val="002060"/>
                </a:solidFill>
                <a:latin typeface="Yekan Bakh ExtraBold" panose="00000900000000000000" pitchFamily="50" charset="-78"/>
                <a:cs typeface="Yekan Bakh ExtraBold" panose="00000900000000000000" pitchFamily="50" charset="-78"/>
              </a:rPr>
              <a:t>پیدا شدن خطاهای محاسباتی در Excel</a:t>
            </a:r>
            <a:endParaRPr sz="1050">
              <a:solidFill>
                <a:srgbClr val="002060"/>
              </a:solidFill>
              <a:latin typeface="Yekan Bakh ExtraBold" panose="00000900000000000000" pitchFamily="50" charset="-78"/>
              <a:cs typeface="Yekan Bakh ExtraBold" panose="00000900000000000000" pitchFamily="50" charset="-78"/>
            </a:endParaRPr>
          </a:p>
          <a:p>
            <a:pPr marL="171450" lvl="0" indent="-171450" algn="r" rtl="1">
              <a:lnSpc>
                <a:spcPct val="115000"/>
              </a:lnSpc>
              <a:spcBef>
                <a:spcPts val="1200"/>
              </a:spcBef>
              <a:spcAft>
                <a:spcPts val="0"/>
              </a:spcAft>
              <a:buClr>
                <a:srgbClr val="F68350"/>
              </a:buClr>
              <a:buSzPts val="1100"/>
              <a:buFont typeface="Wingdings" panose="05000000000000000000" pitchFamily="2" charset="2"/>
              <a:buChar char="ü"/>
            </a:pPr>
            <a:r>
              <a:rPr lang="en" sz="1050">
                <a:solidFill>
                  <a:srgbClr val="002060"/>
                </a:solidFill>
                <a:latin typeface="Yekan Bakh ExtraBold" panose="00000900000000000000" pitchFamily="50" charset="-78"/>
                <a:cs typeface="Yekan Bakh ExtraBold" panose="00000900000000000000" pitchFamily="50" charset="-78"/>
              </a:rPr>
              <a:t>افزایش دقت و کنترل روی داده‌ها</a:t>
            </a:r>
            <a:endParaRPr sz="1050">
              <a:solidFill>
                <a:srgbClr val="002060"/>
              </a:solidFill>
              <a:latin typeface="Yekan Bakh ExtraBold" panose="00000900000000000000" pitchFamily="50" charset="-78"/>
              <a:cs typeface="Yekan Bakh ExtraBold" panose="00000900000000000000" pitchFamily="50" charset="-78"/>
            </a:endParaRPr>
          </a:p>
        </p:txBody>
      </p:sp>
      <p:sp>
        <p:nvSpPr>
          <p:cNvPr id="2" name="Google Shape;291;g38982350dc3_2_360">
            <a:extLst>
              <a:ext uri="{FF2B5EF4-FFF2-40B4-BE49-F238E27FC236}">
                <a16:creationId xmlns:a16="http://schemas.microsoft.com/office/drawing/2014/main" id="{A287428F-7175-0720-A63E-3BA9697C67B6}"/>
              </a:ext>
            </a:extLst>
          </p:cNvPr>
          <p:cNvSpPr txBox="1"/>
          <p:nvPr/>
        </p:nvSpPr>
        <p:spPr>
          <a:xfrm>
            <a:off x="1876453" y="172242"/>
            <a:ext cx="5391094" cy="785313"/>
          </a:xfrm>
          <a:prstGeom prst="rect">
            <a:avLst/>
          </a:prstGeom>
          <a:noFill/>
          <a:ln>
            <a:noFill/>
          </a:ln>
        </p:spPr>
        <p:txBody>
          <a:bodyPr spcFirstLastPara="1" wrap="square" lIns="91425" tIns="91425" rIns="91425" bIns="91425" anchor="t" anchorCtr="0">
            <a:spAutoFit/>
          </a:bodyPr>
          <a:lstStyle/>
          <a:p>
            <a:pPr marL="0" lvl="0" indent="0" algn="ctr" rtl="1">
              <a:lnSpc>
                <a:spcPct val="115000"/>
              </a:lnSpc>
              <a:spcBef>
                <a:spcPts val="1800"/>
              </a:spcBef>
              <a:spcAft>
                <a:spcPts val="400"/>
              </a:spcAft>
              <a:buNone/>
            </a:pPr>
            <a:r>
              <a:rPr lang="en" sz="1800" b="1">
                <a:solidFill>
                  <a:srgbClr val="F68350"/>
                </a:solidFill>
                <a:latin typeface="Diba" panose="01000504000000020004" pitchFamily="2" charset="-78"/>
                <a:ea typeface="Diba" panose="01000504000000020004" pitchFamily="2" charset="-78"/>
                <a:cs typeface="Diba" panose="01000504000000020004" pitchFamily="2" charset="-78"/>
              </a:rPr>
              <a:t>مثال‌های واقعی از به‌کارگیری </a:t>
            </a:r>
            <a:r>
              <a:rPr lang="en" sz="1800" b="1">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en" sz="1800" b="1">
                <a:solidFill>
                  <a:srgbClr val="F68350"/>
                </a:solidFill>
                <a:latin typeface="Diba" panose="01000504000000020004" pitchFamily="2" charset="-78"/>
                <a:ea typeface="Diba" panose="01000504000000020004" pitchFamily="2" charset="-78"/>
                <a:cs typeface="Diba" panose="01000504000000020004" pitchFamily="2" charset="-78"/>
              </a:rPr>
              <a:t> در </a:t>
            </a:r>
            <a:r>
              <a:rPr lang="en" sz="1800" b="1">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rPr>
              <a:t>Tata Steel Europe</a:t>
            </a:r>
            <a:endParaRPr sz="2400" b="1">
              <a:solidFill>
                <a:srgbClr val="24428B"/>
              </a:solidFill>
              <a:latin typeface="Yekan Bakh ExtraBold" panose="00000900000000000000" pitchFamily="50" charset="-78"/>
              <a:ea typeface="Diba" panose="01000504000000020004" pitchFamily="2" charset="-78"/>
              <a:cs typeface="Yekan Bakh ExtraBold" panose="00000900000000000000" pitchFamily="50" charset="-78"/>
            </a:endParaRPr>
          </a:p>
        </p:txBody>
      </p:sp>
      <p:sp>
        <p:nvSpPr>
          <p:cNvPr id="3" name="TextBox 2">
            <a:extLst>
              <a:ext uri="{FF2B5EF4-FFF2-40B4-BE49-F238E27FC236}">
                <a16:creationId xmlns:a16="http://schemas.microsoft.com/office/drawing/2014/main" id="{4FC6D4FB-84BD-504B-3F48-6A1EA7B162C5}"/>
              </a:ext>
            </a:extLst>
          </p:cNvPr>
          <p:cNvSpPr txBox="1"/>
          <p:nvPr/>
        </p:nvSpPr>
        <p:spPr>
          <a:xfrm>
            <a:off x="3359703" y="1353935"/>
            <a:ext cx="2618727" cy="2318327"/>
          </a:xfrm>
          <a:prstGeom prst="rect">
            <a:avLst/>
          </a:prstGeom>
          <a:noFill/>
        </p:spPr>
        <p:txBody>
          <a:bodyPr wrap="square" rtlCol="1">
            <a:spAutoFit/>
          </a:bodyPr>
          <a:lstStyle/>
          <a:p>
            <a:pPr lvl="0" algn="r" rtl="1">
              <a:lnSpc>
                <a:spcPct val="115000"/>
              </a:lnSpc>
              <a:spcBef>
                <a:spcPts val="1200"/>
              </a:spcBef>
              <a:buClr>
                <a:schemeClr val="dk2"/>
              </a:buClr>
              <a:buSzPts val="1100"/>
            </a:pPr>
            <a:r>
              <a:rPr lang="fa-IR" b="1">
                <a:solidFill>
                  <a:srgbClr val="002060"/>
                </a:solidFill>
                <a:latin typeface="Diba" panose="01000504000000020004" pitchFamily="2" charset="-78"/>
                <a:ea typeface="Diba" panose="01000504000000020004" pitchFamily="2" charset="-78"/>
                <a:cs typeface="Diba" panose="01000504000000020004" pitchFamily="2" charset="-78"/>
              </a:rPr>
              <a:t>⚙️ چرا </a:t>
            </a:r>
            <a:r>
              <a:rPr lang="en-GB" b="1">
                <a:solidFill>
                  <a:srgbClr val="002060"/>
                </a:solidFill>
                <a:latin typeface="Yekan Bakh ExtraBold" panose="00000900000000000000" pitchFamily="50" charset="-78"/>
                <a:ea typeface="Diba" panose="01000504000000020004" pitchFamily="2" charset="-78"/>
                <a:cs typeface="Yekan Bakh ExtraBold" panose="00000900000000000000" pitchFamily="50" charset="-78"/>
              </a:rPr>
              <a:t>KNIME</a:t>
            </a:r>
            <a:r>
              <a:rPr lang="en-GB" b="1">
                <a:solidFill>
                  <a:srgbClr val="002060"/>
                </a:solidFill>
                <a:latin typeface="Diba" panose="01000504000000020004" pitchFamily="2" charset="-78"/>
                <a:ea typeface="Diba" panose="01000504000000020004" pitchFamily="2" charset="-78"/>
                <a:cs typeface="Diba" panose="01000504000000020004" pitchFamily="2" charset="-78"/>
              </a:rPr>
              <a:t>؟</a:t>
            </a:r>
          </a:p>
          <a:p>
            <a:pPr marL="171450" lvl="0" indent="-171450" algn="r" rtl="1">
              <a:lnSpc>
                <a:spcPct val="115000"/>
              </a:lnSpc>
              <a:spcBef>
                <a:spcPts val="1200"/>
              </a:spcBef>
              <a:buClr>
                <a:srgbClr val="F68350"/>
              </a:buClr>
              <a:buSzPct val="1010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محیط گرافیکی و بدون نیاز به کدنویسی</a:t>
            </a:r>
          </a:p>
          <a:p>
            <a:pPr marL="171450" lvl="0" indent="-171450" algn="r" rtl="1">
              <a:lnSpc>
                <a:spcPct val="115000"/>
              </a:lnSpc>
              <a:spcBef>
                <a:spcPts val="1200"/>
              </a:spcBef>
              <a:buClr>
                <a:srgbClr val="F68350"/>
              </a:buClr>
              <a:buSzPct val="1010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مناسب برای افراد غیر فنی</a:t>
            </a:r>
          </a:p>
          <a:p>
            <a:pPr marL="171450" lvl="0" indent="-171450" algn="r" rtl="1">
              <a:lnSpc>
                <a:spcPct val="115000"/>
              </a:lnSpc>
              <a:spcBef>
                <a:spcPts val="1200"/>
              </a:spcBef>
              <a:buClr>
                <a:srgbClr val="F68350"/>
              </a:buClr>
              <a:buSzPct val="1010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صرفه‌جویی در زمان</a:t>
            </a:r>
          </a:p>
          <a:p>
            <a:pPr marL="171450" lvl="0" indent="-171450" algn="r" rtl="1">
              <a:lnSpc>
                <a:spcPct val="115000"/>
              </a:lnSpc>
              <a:spcBef>
                <a:spcPts val="1200"/>
              </a:spcBef>
              <a:buClr>
                <a:srgbClr val="F68350"/>
              </a:buClr>
              <a:buSzPct val="1010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امکان استفاده‌ی مجدد از جریان کار </a:t>
            </a:r>
            <a:r>
              <a:rPr lang="en-GB" sz="1100">
                <a:solidFill>
                  <a:srgbClr val="002060"/>
                </a:solidFill>
                <a:latin typeface="Yekan Bakh ExtraBold" panose="00000900000000000000" pitchFamily="50" charset="-78"/>
                <a:cs typeface="Yekan Bakh ExtraBold" panose="00000900000000000000" pitchFamily="50" charset="-78"/>
              </a:rPr>
              <a:t>Workflow</a:t>
            </a:r>
            <a:r>
              <a:rPr lang="fa-IR" sz="1100">
                <a:solidFill>
                  <a:srgbClr val="002060"/>
                </a:solidFill>
                <a:latin typeface="Yekan Bakh ExtraBold" panose="00000900000000000000" pitchFamily="50" charset="-78"/>
                <a:cs typeface="Yekan Bakh ExtraBold" panose="00000900000000000000" pitchFamily="50" charset="-78"/>
              </a:rPr>
              <a:t>فرآیندها خودمستندساز هستن نیاز به حفظ اطلاعات در ذهن کارکنان نیست.</a:t>
            </a:r>
            <a:endParaRPr lang="fa-IR" sz="1100"/>
          </a:p>
        </p:txBody>
      </p:sp>
      <p:sp>
        <p:nvSpPr>
          <p:cNvPr id="4" name="TextBox 3">
            <a:extLst>
              <a:ext uri="{FF2B5EF4-FFF2-40B4-BE49-F238E27FC236}">
                <a16:creationId xmlns:a16="http://schemas.microsoft.com/office/drawing/2014/main" id="{15F00AC8-B547-1544-62B4-CA80D91902A7}"/>
              </a:ext>
            </a:extLst>
          </p:cNvPr>
          <p:cNvSpPr txBox="1"/>
          <p:nvPr/>
        </p:nvSpPr>
        <p:spPr>
          <a:xfrm>
            <a:off x="634114" y="1549206"/>
            <a:ext cx="2484678" cy="2292935"/>
          </a:xfrm>
          <a:prstGeom prst="rect">
            <a:avLst/>
          </a:prstGeom>
          <a:noFill/>
        </p:spPr>
        <p:txBody>
          <a:bodyPr wrap="square" rtlCol="1">
            <a:spAutoFit/>
          </a:bodyPr>
          <a:lstStyle/>
          <a:p>
            <a:pPr lvl="0" algn="just" rtl="1">
              <a:lnSpc>
                <a:spcPct val="115000"/>
              </a:lnSpc>
              <a:spcBef>
                <a:spcPts val="1200"/>
              </a:spcBef>
              <a:buClr>
                <a:schemeClr val="dk2"/>
              </a:buClr>
              <a:buSzPts val="1100"/>
            </a:pPr>
            <a:r>
              <a:rPr lang="en" b="1">
                <a:solidFill>
                  <a:srgbClr val="002060"/>
                </a:solidFill>
                <a:latin typeface="Diba" panose="01000504000000020004" pitchFamily="2" charset="-78"/>
                <a:ea typeface="Diba" panose="01000504000000020004" pitchFamily="2" charset="-78"/>
                <a:cs typeface="Diba" panose="01000504000000020004" pitchFamily="2" charset="-78"/>
              </a:rPr>
              <a:t>⚙️📈 </a:t>
            </a:r>
            <a:r>
              <a:rPr lang="fa-IR" b="1">
                <a:solidFill>
                  <a:srgbClr val="002060"/>
                </a:solidFill>
                <a:latin typeface="Diba" panose="01000504000000020004" pitchFamily="2" charset="-78"/>
                <a:ea typeface="Diba" panose="01000504000000020004" pitchFamily="2" charset="-78"/>
                <a:cs typeface="Diba" panose="01000504000000020004" pitchFamily="2" charset="-78"/>
              </a:rPr>
              <a:t>تجربه یادگیری:</a:t>
            </a:r>
          </a:p>
          <a:p>
            <a:pPr marL="171450" lvl="0" indent="-171450" algn="just" rtl="1">
              <a:lnSpc>
                <a:spcPct val="115000"/>
              </a:lnSpc>
              <a:spcBef>
                <a:spcPts val="1200"/>
              </a:spcBef>
              <a:buClr>
                <a:srgbClr val="F68350"/>
              </a:buClr>
              <a:buSzPts val="11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کار با محیط </a:t>
            </a:r>
            <a:r>
              <a:rPr lang="en-GB" sz="1100">
                <a:solidFill>
                  <a:srgbClr val="002060"/>
                </a:solidFill>
                <a:latin typeface="Yekan Bakh ExtraBold" panose="00000900000000000000" pitchFamily="50" charset="-78"/>
                <a:cs typeface="Yekan Bakh ExtraBold" panose="00000900000000000000" pitchFamily="50" charset="-78"/>
              </a:rPr>
              <a:t>KNIME </a:t>
            </a:r>
            <a:r>
              <a:rPr lang="fa-IR" sz="1100">
                <a:solidFill>
                  <a:srgbClr val="002060"/>
                </a:solidFill>
                <a:latin typeface="Yekan Bakh ExtraBold" panose="00000900000000000000" pitchFamily="50" charset="-78"/>
                <a:cs typeface="Yekan Bakh ExtraBold" panose="00000900000000000000" pitchFamily="50" charset="-78"/>
              </a:rPr>
              <a:t>حدود ۱۰ ساعت زمان می‌بره برای آشنایی اولیه.</a:t>
            </a:r>
          </a:p>
          <a:p>
            <a:pPr marL="171450" lvl="0" indent="-171450" algn="just" rtl="1">
              <a:lnSpc>
                <a:spcPct val="115000"/>
              </a:lnSpc>
              <a:spcBef>
                <a:spcPts val="1200"/>
              </a:spcBef>
              <a:buClr>
                <a:srgbClr val="F68350"/>
              </a:buClr>
              <a:buSzPts val="1100"/>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و ۱۰۰ تا ۲۰۰ ساعت برای تسلط کامل روی ساخت جریان کارها.</a:t>
            </a:r>
          </a:p>
          <a:p>
            <a:pPr marL="171450" lvl="0" indent="-171450" algn="just" rtl="1">
              <a:lnSpc>
                <a:spcPct val="115000"/>
              </a:lnSpc>
              <a:spcBef>
                <a:spcPts val="1200"/>
              </a:spcBef>
              <a:spcAft>
                <a:spcPts val="1200"/>
              </a:spcAft>
              <a:buClr>
                <a:srgbClr val="F68350"/>
              </a:buClr>
              <a:buFont typeface="Wingdings" panose="05000000000000000000" pitchFamily="2" charset="2"/>
              <a:buChar char="ü"/>
            </a:pPr>
            <a:r>
              <a:rPr lang="fa-IR" sz="1100">
                <a:solidFill>
                  <a:srgbClr val="002060"/>
                </a:solidFill>
                <a:latin typeface="Yekan Bakh ExtraBold" panose="00000900000000000000" pitchFamily="50" charset="-78"/>
                <a:cs typeface="Yekan Bakh ExtraBold" panose="00000900000000000000" pitchFamily="50" charset="-78"/>
              </a:rPr>
              <a:t>اما در عوض، خروجی کار چندین برابر سریع‌تر و دقیق‌تره.</a:t>
            </a:r>
          </a:p>
          <a:p>
            <a:pPr algn="just"/>
            <a:endParaRPr lang="fa-IR" sz="1100"/>
          </a:p>
        </p:txBody>
      </p:sp>
      <p:cxnSp>
        <p:nvCxnSpPr>
          <p:cNvPr id="6" name="Straight Connector 5">
            <a:extLst>
              <a:ext uri="{FF2B5EF4-FFF2-40B4-BE49-F238E27FC236}">
                <a16:creationId xmlns:a16="http://schemas.microsoft.com/office/drawing/2014/main" id="{33942469-6DD9-B74C-8026-53BF14FFA290}"/>
              </a:ext>
            </a:extLst>
          </p:cNvPr>
          <p:cNvCxnSpPr>
            <a:cxnSpLocks/>
          </p:cNvCxnSpPr>
          <p:nvPr/>
        </p:nvCxnSpPr>
        <p:spPr>
          <a:xfrm>
            <a:off x="6295476" y="1138611"/>
            <a:ext cx="0" cy="2597408"/>
          </a:xfrm>
          <a:prstGeom prst="line">
            <a:avLst/>
          </a:prstGeom>
          <a:ln w="28575"/>
          <a:effectLst>
            <a:outerShdw blurRad="50800" dist="38100" dir="8100000" algn="tr"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69E4F156-C681-15E9-78F2-BE224FA23501}"/>
              </a:ext>
            </a:extLst>
          </p:cNvPr>
          <p:cNvCxnSpPr>
            <a:cxnSpLocks/>
          </p:cNvCxnSpPr>
          <p:nvPr/>
        </p:nvCxnSpPr>
        <p:spPr>
          <a:xfrm>
            <a:off x="3321681" y="1138611"/>
            <a:ext cx="0" cy="2597408"/>
          </a:xfrm>
          <a:prstGeom prst="line">
            <a:avLst/>
          </a:prstGeom>
          <a:ln w="28575"/>
          <a:effectLst>
            <a:outerShdw blurRad="50800" dist="38100" dir="8100000" algn="tr"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5"/>
          <p:cNvPicPr preferRelativeResize="0"/>
          <p:nvPr/>
        </p:nvPicPr>
        <p:blipFill rotWithShape="1">
          <a:blip r:embed="rId3">
            <a:alphaModFix/>
          </a:blip>
          <a:srcRect/>
          <a:stretch/>
        </p:blipFill>
        <p:spPr>
          <a:xfrm rot="-5400000">
            <a:off x="1979566" y="-1979565"/>
            <a:ext cx="5184871" cy="9144002"/>
          </a:xfrm>
          <a:prstGeom prst="rect">
            <a:avLst/>
          </a:prstGeom>
          <a:noFill/>
          <a:ln>
            <a:noFill/>
          </a:ln>
        </p:spPr>
      </p:pic>
      <p:sp>
        <p:nvSpPr>
          <p:cNvPr id="322" name="Google Shape;322;p35"/>
          <p:cNvSpPr txBox="1">
            <a:spLocks noGrp="1"/>
          </p:cNvSpPr>
          <p:nvPr>
            <p:ph type="title" idx="4294967295"/>
          </p:nvPr>
        </p:nvSpPr>
        <p:spPr>
          <a:xfrm>
            <a:off x="2520775" y="2057825"/>
            <a:ext cx="4102449" cy="1234015"/>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3000"/>
              <a:buNone/>
            </a:pPr>
            <a:r>
              <a:rPr lang="en" sz="2800">
                <a:solidFill>
                  <a:schemeClr val="lt1"/>
                </a:solidFill>
                <a:latin typeface="Vazirmatn"/>
                <a:ea typeface="Vazirmatn"/>
                <a:cs typeface="Vazirmatn"/>
                <a:sym typeface="Vazirmatn"/>
              </a:rPr>
              <a:t>باسپاس از حسن توجه شما</a:t>
            </a:r>
            <a:endParaRPr sz="2800">
              <a:solidFill>
                <a:schemeClr val="lt1"/>
              </a:solidFill>
              <a:latin typeface="Vazirmatn"/>
              <a:ea typeface="Vazirmatn"/>
              <a:cs typeface="Vazirmatn"/>
              <a:sym typeface="Vazirmatn"/>
            </a:endParaRPr>
          </a:p>
          <a:p>
            <a:pPr marL="0" lvl="0" indent="0" algn="ctr" rtl="1">
              <a:lnSpc>
                <a:spcPct val="100000"/>
              </a:lnSpc>
              <a:spcBef>
                <a:spcPts val="1600"/>
              </a:spcBef>
              <a:spcAft>
                <a:spcPts val="1600"/>
              </a:spcAft>
              <a:buSzPts val="3000"/>
              <a:buNone/>
            </a:pPr>
            <a:r>
              <a:rPr lang="en" sz="2060">
                <a:solidFill>
                  <a:schemeClr val="lt1"/>
                </a:solidFill>
                <a:latin typeface="Vazirmatn"/>
                <a:ea typeface="Vazirmatn"/>
                <a:cs typeface="Vazirmatn"/>
                <a:sym typeface="Vazirmatn"/>
              </a:rPr>
              <a:t> تیم ماهر مشاوران</a:t>
            </a:r>
            <a:endParaRPr sz="2060">
              <a:solidFill>
                <a:schemeClr val="lt1"/>
              </a:solidFill>
              <a:latin typeface="Vazirmatn"/>
              <a:ea typeface="Vazirmatn"/>
              <a:cs typeface="Vazirmatn"/>
              <a:sym typeface="Vazirmat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97;g3897e9ba71f_0_1">
            <a:extLst>
              <a:ext uri="{FF2B5EF4-FFF2-40B4-BE49-F238E27FC236}">
                <a16:creationId xmlns:a16="http://schemas.microsoft.com/office/drawing/2014/main" id="{9B97730B-F375-A68F-33AD-7EF39D059F23}"/>
              </a:ext>
            </a:extLst>
          </p:cNvPr>
          <p:cNvPicPr preferRelativeResize="0"/>
          <p:nvPr/>
        </p:nvPicPr>
        <p:blipFill rotWithShape="1">
          <a:blip r:embed="rId2">
            <a:alphaModFix/>
          </a:blip>
          <a:srcRect/>
          <a:stretch/>
        </p:blipFill>
        <p:spPr>
          <a:xfrm rot="5400000">
            <a:off x="1408057" y="-1478395"/>
            <a:ext cx="6368083" cy="9184196"/>
          </a:xfrm>
          <a:prstGeom prst="rect">
            <a:avLst/>
          </a:prstGeom>
          <a:noFill/>
          <a:ln>
            <a:noFill/>
          </a:ln>
        </p:spPr>
      </p:pic>
      <p:pic>
        <p:nvPicPr>
          <p:cNvPr id="11" name="Google Shape;86;p2">
            <a:extLst>
              <a:ext uri="{FF2B5EF4-FFF2-40B4-BE49-F238E27FC236}">
                <a16:creationId xmlns:a16="http://schemas.microsoft.com/office/drawing/2014/main" id="{16383728-E8CC-0FDA-EFB9-0989E7B3219B}"/>
              </a:ext>
            </a:extLst>
          </p:cNvPr>
          <p:cNvPicPr preferRelativeResize="0"/>
          <p:nvPr/>
        </p:nvPicPr>
        <p:blipFill rotWithShape="1">
          <a:blip r:embed="rId3">
            <a:alphaModFix/>
          </a:blip>
          <a:srcRect/>
          <a:stretch/>
        </p:blipFill>
        <p:spPr>
          <a:xfrm>
            <a:off x="838200" y="4662601"/>
            <a:ext cx="7467600" cy="295275"/>
          </a:xfrm>
          <a:prstGeom prst="rect">
            <a:avLst/>
          </a:prstGeom>
          <a:noFill/>
          <a:ln>
            <a:noFill/>
          </a:ln>
        </p:spPr>
      </p:pic>
      <p:pic>
        <p:nvPicPr>
          <p:cNvPr id="15" name="Graphic 14">
            <a:extLst>
              <a:ext uri="{FF2B5EF4-FFF2-40B4-BE49-F238E27FC236}">
                <a16:creationId xmlns:a16="http://schemas.microsoft.com/office/drawing/2014/main" id="{1F3F89EB-5792-2F38-83A2-CF1D8E4D0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4652" y="1122748"/>
            <a:ext cx="5332530" cy="3072984"/>
          </a:xfrm>
          <a:prstGeom prst="rect">
            <a:avLst/>
          </a:prstGeom>
        </p:spPr>
      </p:pic>
      <p:pic>
        <p:nvPicPr>
          <p:cNvPr id="21" name="Graphic 20">
            <a:extLst>
              <a:ext uri="{FF2B5EF4-FFF2-40B4-BE49-F238E27FC236}">
                <a16:creationId xmlns:a16="http://schemas.microsoft.com/office/drawing/2014/main" id="{615019FC-FD2B-4D55-2AFD-17019BE98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818" y="2756754"/>
            <a:ext cx="3086623" cy="972109"/>
          </a:xfrm>
          <a:prstGeom prst="rect">
            <a:avLst/>
          </a:prstGeom>
        </p:spPr>
      </p:pic>
      <p:sp>
        <p:nvSpPr>
          <p:cNvPr id="2" name="Google Shape;83;p2">
            <a:extLst>
              <a:ext uri="{FF2B5EF4-FFF2-40B4-BE49-F238E27FC236}">
                <a16:creationId xmlns:a16="http://schemas.microsoft.com/office/drawing/2014/main" id="{59DBC0FA-CE2A-D9E1-871C-EB6EE95B6D48}"/>
              </a:ext>
            </a:extLst>
          </p:cNvPr>
          <p:cNvSpPr txBox="1">
            <a:spLocks/>
          </p:cNvSpPr>
          <p:nvPr/>
        </p:nvSpPr>
        <p:spPr>
          <a:xfrm>
            <a:off x="4656025" y="216368"/>
            <a:ext cx="3274003" cy="73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r" rtl="1"/>
            <a:r>
              <a:rPr lang="fa-IR" sz="2800">
                <a:solidFill>
                  <a:srgbClr val="F68350"/>
                </a:solidFill>
                <a:latin typeface="Diba" panose="01000504000000020004" pitchFamily="2" charset="-78"/>
                <a:ea typeface="Diba" panose="01000504000000020004" pitchFamily="2" charset="-78"/>
                <a:cs typeface="Diba" panose="01000504000000020004" pitchFamily="2" charset="-78"/>
                <a:sym typeface="Arial"/>
              </a:rPr>
              <a:t>رویکرد منحی </a:t>
            </a:r>
            <a:r>
              <a:rPr lang="en-US" sz="2800">
                <a:solidFill>
                  <a:srgbClr val="F68350"/>
                </a:solidFill>
                <a:latin typeface="Yekan Bakh ExtraBlack" panose="00000A00000000000000" pitchFamily="50" charset="-78"/>
                <a:ea typeface="Diba" panose="01000504000000020004" pitchFamily="2" charset="-78"/>
                <a:cs typeface="Yekan Bakh ExtraBlack" panose="00000A00000000000000" pitchFamily="50" charset="-78"/>
                <a:sym typeface="Arial"/>
              </a:rPr>
              <a:t>S_CURVE</a:t>
            </a:r>
            <a:endParaRPr lang="fa-IR" sz="2400">
              <a:solidFill>
                <a:srgbClr val="F68350"/>
              </a:solidFill>
              <a:latin typeface="Yekan Bakh ExtraBlack" panose="00000A00000000000000" pitchFamily="50" charset="-78"/>
              <a:ea typeface="Arial"/>
              <a:cs typeface="Yekan Bakh ExtraBlack" panose="00000A00000000000000" pitchFamily="50" charset="-78"/>
              <a:sym typeface="Arial"/>
            </a:endParaRPr>
          </a:p>
        </p:txBody>
      </p:sp>
    </p:spTree>
    <p:extLst>
      <p:ext uri="{BB962C8B-B14F-4D97-AF65-F5344CB8AC3E}">
        <p14:creationId xmlns:p14="http://schemas.microsoft.com/office/powerpoint/2010/main" val="35904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g38982350dc3_0_19"/>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sp>
        <p:nvSpPr>
          <p:cNvPr id="103" name="Google Shape;103;g38982350dc3_0_19"/>
          <p:cNvSpPr txBox="1"/>
          <p:nvPr/>
        </p:nvSpPr>
        <p:spPr>
          <a:xfrm>
            <a:off x="2737372" y="472941"/>
            <a:ext cx="3669257" cy="61552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2400" b="1">
                <a:solidFill>
                  <a:srgbClr val="F68350"/>
                </a:solidFill>
                <a:latin typeface="Diba" panose="01000504000000020004" pitchFamily="2" charset="-78"/>
                <a:ea typeface="Diba" panose="01000504000000020004" pitchFamily="2" charset="-78"/>
                <a:cs typeface="Diba" panose="01000504000000020004" pitchFamily="2" charset="-78"/>
              </a:rPr>
              <a:t>سه منحنی</a:t>
            </a:r>
            <a:r>
              <a:rPr lang="en" sz="2800" b="1">
                <a:solidFill>
                  <a:srgbClr val="F68350"/>
                </a:solidFill>
                <a:latin typeface="Yekan Bakh ExtraBold" panose="00000900000000000000" pitchFamily="50" charset="-78"/>
                <a:ea typeface="Diba" panose="01000504000000020004" pitchFamily="2" charset="-78"/>
                <a:cs typeface="Yekan Bakh ExtraBold" panose="00000900000000000000" pitchFamily="50" charset="-78"/>
              </a:rPr>
              <a:t>s</a:t>
            </a:r>
            <a:r>
              <a:rPr lang="en" sz="2400" b="1">
                <a:solidFill>
                  <a:srgbClr val="F68350"/>
                </a:solidFill>
                <a:latin typeface="Diba" panose="01000504000000020004" pitchFamily="2" charset="-78"/>
                <a:ea typeface="Diba" panose="01000504000000020004" pitchFamily="2" charset="-78"/>
                <a:cs typeface="Diba" panose="01000504000000020004" pitchFamily="2" charset="-78"/>
              </a:rPr>
              <a:t>پنهان در صنعت فولاد</a:t>
            </a:r>
            <a:endParaRPr sz="2400" b="1">
              <a:solidFill>
                <a:srgbClr val="F68350"/>
              </a:solidFill>
              <a:latin typeface="Diba" panose="01000504000000020004" pitchFamily="2" charset="-78"/>
              <a:ea typeface="Diba" panose="01000504000000020004" pitchFamily="2" charset="-78"/>
              <a:cs typeface="Diba" panose="01000504000000020004" pitchFamily="2" charset="-78"/>
            </a:endParaRPr>
          </a:p>
        </p:txBody>
      </p:sp>
      <p:pic>
        <p:nvPicPr>
          <p:cNvPr id="104" name="Google Shape;104;g38982350dc3_0_19"/>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777297" y="1131247"/>
            <a:ext cx="5589406" cy="2540716"/>
          </a:xfrm>
          <a:prstGeom prst="rect">
            <a:avLst/>
          </a:prstGeom>
          <a:solidFill>
            <a:srgbClr val="FFFFFF">
              <a:shade val="85000"/>
            </a:srgbClr>
          </a:solidFill>
          <a:ln w="28575" cap="sq">
            <a:solidFill>
              <a:srgbClr val="24428B"/>
            </a:solidFill>
            <a:miter lim="800000"/>
          </a:ln>
          <a:effectLst/>
          <a:scene3d>
            <a:camera prst="orthographicFront"/>
            <a:lightRig rig="threePt" dir="t"/>
          </a:scene3d>
          <a:sp3d>
            <a:bevelT w="165100" prst="coolSlant"/>
          </a:sp3d>
        </p:spPr>
      </p:pic>
      <p:pic>
        <p:nvPicPr>
          <p:cNvPr id="4" name="Google Shape;86;p2">
            <a:extLst>
              <a:ext uri="{FF2B5EF4-FFF2-40B4-BE49-F238E27FC236}">
                <a16:creationId xmlns:a16="http://schemas.microsoft.com/office/drawing/2014/main" id="{0997E9F7-A448-3EC1-1F1A-EB85F276AA25}"/>
              </a:ext>
            </a:extLst>
          </p:cNvPr>
          <p:cNvPicPr preferRelativeResize="0"/>
          <p:nvPr/>
        </p:nvPicPr>
        <p:blipFill rotWithShape="1">
          <a:blip r:embed="rId6">
            <a:alphaModFix/>
          </a:blip>
          <a:srcRect/>
          <a:stretch/>
        </p:blipFill>
        <p:spPr>
          <a:xfrm>
            <a:off x="838200" y="4662601"/>
            <a:ext cx="7467600" cy="29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38982350dc3_0_27"/>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10" name="Google Shape;110;g38982350dc3_0_27"/>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saturation sat="300000"/>
                    </a14:imgEffect>
                  </a14:imgLayer>
                </a14:imgProps>
              </a:ext>
            </a:extLst>
          </a:blip>
          <a:stretch>
            <a:fillRect/>
          </a:stretch>
        </p:blipFill>
        <p:spPr>
          <a:xfrm>
            <a:off x="2032603" y="928645"/>
            <a:ext cx="5038597" cy="3217274"/>
          </a:xfrm>
          <a:prstGeom prst="rect">
            <a:avLst/>
          </a:prstGeom>
          <a:noFill/>
          <a:ln w="28575">
            <a:solidFill>
              <a:srgbClr val="24428B"/>
            </a:solidFill>
          </a:ln>
          <a:effectLst/>
          <a:scene3d>
            <a:camera prst="orthographicFront"/>
            <a:lightRig rig="threePt" dir="t"/>
          </a:scene3d>
          <a:sp3d>
            <a:bevelT w="165100" prst="coolSlant"/>
          </a:sp3d>
        </p:spPr>
      </p:pic>
      <p:sp>
        <p:nvSpPr>
          <p:cNvPr id="111" name="Google Shape;111;g38982350dc3_0_27"/>
          <p:cNvSpPr txBox="1"/>
          <p:nvPr/>
        </p:nvSpPr>
        <p:spPr>
          <a:xfrm>
            <a:off x="2111741" y="286861"/>
            <a:ext cx="4880322"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F68350"/>
                </a:solidFill>
                <a:latin typeface="Diba" panose="01000504000000020004" pitchFamily="2" charset="-78"/>
                <a:ea typeface="Diba" panose="01000504000000020004" pitchFamily="2" charset="-78"/>
                <a:cs typeface="Diba" panose="01000504000000020004" pitchFamily="2" charset="-78"/>
                <a:sym typeface="Raleway"/>
              </a:rPr>
              <a:t>مسیر تحول از فولاد سنتی به فولاد هوشمند</a:t>
            </a:r>
            <a:endParaRPr sz="2400" b="1">
              <a:solidFill>
                <a:srgbClr val="F68350"/>
              </a:solidFill>
              <a:latin typeface="Diba" panose="01000504000000020004" pitchFamily="2" charset="-78"/>
              <a:ea typeface="Diba" panose="01000504000000020004" pitchFamily="2" charset="-78"/>
              <a:cs typeface="Diba" panose="01000504000000020004" pitchFamily="2" charset="-78"/>
              <a:sym typeface="Raleway"/>
            </a:endParaRPr>
          </a:p>
        </p:txBody>
      </p:sp>
      <p:pic>
        <p:nvPicPr>
          <p:cNvPr id="2" name="Google Shape;86;p2">
            <a:extLst>
              <a:ext uri="{FF2B5EF4-FFF2-40B4-BE49-F238E27FC236}">
                <a16:creationId xmlns:a16="http://schemas.microsoft.com/office/drawing/2014/main" id="{439338F5-234C-1039-6353-6EEBE82741E3}"/>
              </a:ext>
            </a:extLst>
          </p:cNvPr>
          <p:cNvPicPr preferRelativeResize="0"/>
          <p:nvPr/>
        </p:nvPicPr>
        <p:blipFill rotWithShape="1">
          <a:blip r:embed="rId6">
            <a:alphaModFix/>
          </a:blip>
          <a:srcRect/>
          <a:stretch/>
        </p:blipFill>
        <p:spPr>
          <a:xfrm>
            <a:off x="838200" y="4662601"/>
            <a:ext cx="7467600" cy="29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38982350dc3_0_34"/>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117" name="Google Shape;117;g38982350dc3_0_34"/>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saturation sat="300000"/>
                    </a14:imgEffect>
                    <a14:imgEffect>
                      <a14:brightnessContrast contrast="20000"/>
                    </a14:imgEffect>
                  </a14:imgLayer>
                </a14:imgProps>
              </a:ext>
            </a:extLst>
          </a:blip>
          <a:srcRect b="6634"/>
          <a:stretch>
            <a:fillRect/>
          </a:stretch>
        </p:blipFill>
        <p:spPr>
          <a:xfrm>
            <a:off x="1942812" y="868648"/>
            <a:ext cx="5099900" cy="3099383"/>
          </a:xfrm>
          <a:prstGeom prst="rect">
            <a:avLst/>
          </a:prstGeom>
          <a:noFill/>
          <a:ln w="28575">
            <a:solidFill>
              <a:srgbClr val="24428B"/>
            </a:solidFill>
          </a:ln>
          <a:effectLst/>
          <a:scene3d>
            <a:camera prst="orthographicFront">
              <a:rot lat="0" lon="0" rev="0"/>
            </a:camera>
            <a:lightRig rig="balanced" dir="t">
              <a:rot lat="0" lon="0" rev="8700000"/>
            </a:lightRig>
          </a:scene3d>
          <a:sp3d>
            <a:bevelT w="190500" h="38100" prst="coolSlant"/>
          </a:sp3d>
        </p:spPr>
      </p:pic>
      <p:sp>
        <p:nvSpPr>
          <p:cNvPr id="118" name="Google Shape;118;g38982350dc3_0_34"/>
          <p:cNvSpPr txBox="1"/>
          <p:nvPr/>
        </p:nvSpPr>
        <p:spPr>
          <a:xfrm>
            <a:off x="2580427" y="253125"/>
            <a:ext cx="3748073"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000" b="1">
                <a:solidFill>
                  <a:srgbClr val="F68350"/>
                </a:solidFill>
                <a:latin typeface="Diba" panose="01000504000000020004" pitchFamily="2" charset="-78"/>
                <a:ea typeface="Diba" panose="01000504000000020004" pitchFamily="2" charset="-78"/>
                <a:cs typeface="Diba" panose="01000504000000020004" pitchFamily="2" charset="-78"/>
              </a:rPr>
              <a:t>لبه‌های پنهان بازار فولاد</a:t>
            </a:r>
            <a:r>
              <a:rPr lang="en" sz="2800" b="1">
                <a:solidFill>
                  <a:srgbClr val="F68350"/>
                </a:solidFill>
                <a:latin typeface="Diba" panose="01000504000000020004" pitchFamily="2" charset="-78"/>
                <a:ea typeface="Diba" panose="01000504000000020004" pitchFamily="2" charset="-78"/>
                <a:cs typeface="Diba" panose="01000504000000020004" pitchFamily="2" charset="-78"/>
                <a:sym typeface="Raleway"/>
              </a:rPr>
              <a:t> </a:t>
            </a:r>
            <a:r>
              <a:rPr lang="en" sz="2000" b="1">
                <a:solidFill>
                  <a:srgbClr val="F68350"/>
                </a:solidFill>
                <a:latin typeface="Diba" panose="01000504000000020004" pitchFamily="2" charset="-78"/>
                <a:ea typeface="Diba" panose="01000504000000020004" pitchFamily="2" charset="-78"/>
                <a:cs typeface="Diba" panose="01000504000000020004" pitchFamily="2" charset="-78"/>
              </a:rPr>
              <a:t>و مسیرهای رشد</a:t>
            </a:r>
            <a:endParaRPr sz="2000" b="1">
              <a:solidFill>
                <a:srgbClr val="F68350"/>
              </a:solidFill>
              <a:latin typeface="Diba" panose="01000504000000020004" pitchFamily="2" charset="-78"/>
              <a:ea typeface="Diba" panose="01000504000000020004" pitchFamily="2" charset="-78"/>
              <a:cs typeface="Diba" panose="01000504000000020004" pitchFamily="2" charset="-78"/>
            </a:endParaRPr>
          </a:p>
        </p:txBody>
      </p:sp>
      <p:pic>
        <p:nvPicPr>
          <p:cNvPr id="2" name="Google Shape;86;p2">
            <a:extLst>
              <a:ext uri="{FF2B5EF4-FFF2-40B4-BE49-F238E27FC236}">
                <a16:creationId xmlns:a16="http://schemas.microsoft.com/office/drawing/2014/main" id="{A4E7AA31-EED7-AC62-DD9D-6CD11F1F545E}"/>
              </a:ext>
            </a:extLst>
          </p:cNvPr>
          <p:cNvPicPr preferRelativeResize="0"/>
          <p:nvPr/>
        </p:nvPicPr>
        <p:blipFill rotWithShape="1">
          <a:blip r:embed="rId6">
            <a:alphaModFix/>
          </a:blip>
          <a:srcRect/>
          <a:stretch/>
        </p:blipFill>
        <p:spPr>
          <a:xfrm>
            <a:off x="838200" y="4662601"/>
            <a:ext cx="7467600" cy="29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Google Shape;116;g38982350dc3_0_34">
            <a:extLst>
              <a:ext uri="{FF2B5EF4-FFF2-40B4-BE49-F238E27FC236}">
                <a16:creationId xmlns:a16="http://schemas.microsoft.com/office/drawing/2014/main" id="{F63ACDBF-CF2F-0CD9-8CAF-607C186A980B}"/>
              </a:ext>
            </a:extLst>
          </p:cNvPr>
          <p:cNvPicPr preferRelativeResize="0"/>
          <p:nvPr/>
        </p:nvPicPr>
        <p:blipFill rotWithShape="1">
          <a:blip r:embed="rId3">
            <a:alphaModFix/>
          </a:blip>
          <a:srcRect/>
          <a:stretch/>
        </p:blipFill>
        <p:spPr>
          <a:xfrm rot="5400000">
            <a:off x="1367861" y="-1408056"/>
            <a:ext cx="6368083" cy="9184196"/>
          </a:xfrm>
          <a:prstGeom prst="rect">
            <a:avLst/>
          </a:prstGeom>
          <a:noFill/>
          <a:ln>
            <a:noFill/>
          </a:ln>
        </p:spPr>
      </p:pic>
      <p:pic>
        <p:nvPicPr>
          <p:cNvPr id="3" name="Google Shape;86;p2">
            <a:extLst>
              <a:ext uri="{FF2B5EF4-FFF2-40B4-BE49-F238E27FC236}">
                <a16:creationId xmlns:a16="http://schemas.microsoft.com/office/drawing/2014/main" id="{7BE9A69A-9EB9-4A64-2D70-9996CE2A7200}"/>
              </a:ext>
            </a:extLst>
          </p:cNvPr>
          <p:cNvPicPr preferRelativeResize="0"/>
          <p:nvPr/>
        </p:nvPicPr>
        <p:blipFill rotWithShape="1">
          <a:blip r:embed="rId4">
            <a:alphaModFix/>
          </a:blip>
          <a:srcRect/>
          <a:stretch/>
        </p:blipFill>
        <p:spPr>
          <a:xfrm>
            <a:off x="838200" y="4662601"/>
            <a:ext cx="7467600" cy="295275"/>
          </a:xfrm>
          <a:prstGeom prst="rect">
            <a:avLst/>
          </a:prstGeom>
          <a:noFill/>
          <a:ln>
            <a:noFill/>
          </a:ln>
        </p:spPr>
      </p:pic>
      <p:sp>
        <p:nvSpPr>
          <p:cNvPr id="123" name="Google Shape;123;g38982350dc3_0_41"/>
          <p:cNvSpPr txBox="1"/>
          <p:nvPr/>
        </p:nvSpPr>
        <p:spPr>
          <a:xfrm>
            <a:off x="5262684" y="747496"/>
            <a:ext cx="3594072" cy="461635"/>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800" b="1">
                <a:solidFill>
                  <a:srgbClr val="F68350"/>
                </a:solidFill>
                <a:latin typeface="Diba" panose="01000504000000020004" pitchFamily="2" charset="-78"/>
                <a:ea typeface="Diba" panose="01000504000000020004" pitchFamily="2" charset="-78"/>
                <a:cs typeface="Diba" panose="01000504000000020004" pitchFamily="2" charset="-78"/>
              </a:rPr>
              <a:t>نقشه راه </a:t>
            </a:r>
            <a:r>
              <a:rPr lang="en" sz="1800" b="1">
                <a:solidFill>
                  <a:srgbClr val="F68350"/>
                </a:solidFill>
                <a:latin typeface="Yekan Bakh ExtraBlack" panose="00000A00000000000000" pitchFamily="50" charset="-78"/>
                <a:ea typeface="Diba" panose="01000504000000020004" pitchFamily="2" charset="-78"/>
                <a:cs typeface="Yekan Bakh ExtraBlack" panose="00000A00000000000000" pitchFamily="50" charset="-78"/>
              </a:rPr>
              <a:t>OKR</a:t>
            </a:r>
            <a:r>
              <a:rPr lang="en" sz="1800" b="1">
                <a:solidFill>
                  <a:srgbClr val="F68350"/>
                </a:solidFill>
                <a:latin typeface="Yekan Bakh VF Black" panose="00000500000000000000" pitchFamily="2" charset="-78"/>
                <a:ea typeface="Diba" panose="01000504000000020004" pitchFamily="2" charset="-78"/>
                <a:cs typeface="Yekan Bakh VF Black" panose="00000500000000000000" pitchFamily="2" charset="-78"/>
              </a:rPr>
              <a:t> </a:t>
            </a:r>
            <a:r>
              <a:rPr lang="en" sz="1800" b="1">
                <a:solidFill>
                  <a:srgbClr val="F68350"/>
                </a:solidFill>
                <a:latin typeface="Diba" panose="01000504000000020004" pitchFamily="2" charset="-78"/>
                <a:ea typeface="Diba" panose="01000504000000020004" pitchFamily="2" charset="-78"/>
                <a:cs typeface="Diba" panose="01000504000000020004" pitchFamily="2" charset="-78"/>
              </a:rPr>
              <a:t>برای تحول صنعت فولاد</a:t>
            </a:r>
            <a:endParaRPr sz="1800" b="1">
              <a:solidFill>
                <a:srgbClr val="F68350"/>
              </a:solidFill>
              <a:latin typeface="Diba" panose="01000504000000020004" pitchFamily="2" charset="-78"/>
              <a:ea typeface="Diba" panose="01000504000000020004" pitchFamily="2" charset="-78"/>
              <a:cs typeface="Diba" panose="01000504000000020004" pitchFamily="2" charset="-78"/>
            </a:endParaRPr>
          </a:p>
        </p:txBody>
      </p:sp>
      <p:pic>
        <p:nvPicPr>
          <p:cNvPr id="124" name="Google Shape;124;g38982350dc3_0_41"/>
          <p:cNvPicPr preferRelativeResize="0"/>
          <p:nvPr/>
        </p:nvPicPr>
        <p:blipFill>
          <a:blip r:embed="rId5">
            <a:alphaModFix/>
            <a:duotone>
              <a:schemeClr val="accent1">
                <a:shade val="45000"/>
                <a:satMod val="135000"/>
              </a:schemeClr>
              <a:prstClr val="white"/>
            </a:duotone>
            <a:extLst>
              <a:ext uri="{BEBA8EAE-BF5A-486C-A8C5-ECC9F3942E4B}">
                <a14:imgProps xmlns:a14="http://schemas.microsoft.com/office/drawing/2010/main">
                  <a14:imgLayer r:embed="rId6">
                    <a14:imgEffect>
                      <a14:sharpenSoften amount="25000"/>
                    </a14:imgEffect>
                    <a14:imgEffect>
                      <a14:saturation sat="400000"/>
                    </a14:imgEffect>
                  </a14:imgLayer>
                </a14:imgProps>
              </a:ext>
            </a:extLst>
          </a:blip>
          <a:stretch>
            <a:fillRect/>
          </a:stretch>
        </p:blipFill>
        <p:spPr>
          <a:xfrm>
            <a:off x="589077" y="1316706"/>
            <a:ext cx="3829504" cy="2052275"/>
          </a:xfrm>
          <a:prstGeom prst="rect">
            <a:avLst/>
          </a:prstGeom>
          <a:noFill/>
          <a:ln w="28575">
            <a:solidFill>
              <a:srgbClr val="24428B"/>
            </a:solidFill>
          </a:ln>
          <a:effectLst/>
          <a:scene3d>
            <a:camera prst="orthographicFront"/>
            <a:lightRig rig="threePt" dir="t"/>
          </a:scene3d>
          <a:sp3d>
            <a:bevelT w="165100" prst="coolSlant"/>
          </a:sp3d>
        </p:spPr>
      </p:pic>
      <p:sp>
        <p:nvSpPr>
          <p:cNvPr id="125" name="Google Shape;125;g38982350dc3_0_41"/>
          <p:cNvSpPr txBox="1"/>
          <p:nvPr/>
        </p:nvSpPr>
        <p:spPr>
          <a:xfrm>
            <a:off x="1455119" y="747496"/>
            <a:ext cx="3000000" cy="461635"/>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800" b="1">
                <a:solidFill>
                  <a:srgbClr val="F68350"/>
                </a:solidFill>
                <a:latin typeface="Diba" panose="01000504000000020004" pitchFamily="2" charset="-78"/>
                <a:ea typeface="Diba" panose="01000504000000020004" pitchFamily="2" charset="-78"/>
                <a:cs typeface="Diba" panose="01000504000000020004" pitchFamily="2" charset="-78"/>
              </a:rPr>
              <a:t>ساختار تیم تحول و نوآوری</a:t>
            </a:r>
            <a:endParaRPr sz="1800" b="1">
              <a:solidFill>
                <a:srgbClr val="F68350"/>
              </a:solidFill>
              <a:latin typeface="Diba" panose="01000504000000020004" pitchFamily="2" charset="-78"/>
              <a:ea typeface="Diba" panose="01000504000000020004" pitchFamily="2" charset="-78"/>
              <a:cs typeface="Diba" panose="01000504000000020004" pitchFamily="2" charset="-78"/>
            </a:endParaRPr>
          </a:p>
        </p:txBody>
      </p:sp>
      <p:pic>
        <p:nvPicPr>
          <p:cNvPr id="126" name="Google Shape;126;g38982350dc3_0_41"/>
          <p:cNvPicPr preferRelativeResize="0"/>
          <p:nvPr/>
        </p:nvPicPr>
        <p:blipFill>
          <a:blip r:embed="rId7">
            <a:alphaModFix/>
            <a:duotone>
              <a:schemeClr val="accent1">
                <a:shade val="45000"/>
                <a:satMod val="135000"/>
              </a:schemeClr>
              <a:prstClr val="white"/>
            </a:duotone>
            <a:extLst>
              <a:ext uri="{BEBA8EAE-BF5A-486C-A8C5-ECC9F3942E4B}">
                <a14:imgProps xmlns:a14="http://schemas.microsoft.com/office/drawing/2010/main">
                  <a14:imgLayer r:embed="rId8">
                    <a14:imgEffect>
                      <a14:sharpenSoften amount="25000"/>
                    </a14:imgEffect>
                    <a14:imgEffect>
                      <a14:saturation sat="300000"/>
                    </a14:imgEffect>
                  </a14:imgLayer>
                </a14:imgProps>
              </a:ext>
            </a:extLst>
          </a:blip>
          <a:stretch>
            <a:fillRect/>
          </a:stretch>
        </p:blipFill>
        <p:spPr>
          <a:xfrm>
            <a:off x="4725420" y="1316706"/>
            <a:ext cx="4014232" cy="2052275"/>
          </a:xfrm>
          <a:prstGeom prst="rect">
            <a:avLst/>
          </a:prstGeom>
          <a:noFill/>
          <a:ln w="28575">
            <a:solidFill>
              <a:srgbClr val="24428B"/>
            </a:solidFill>
          </a:ln>
          <a:effectLst/>
          <a:scene3d>
            <a:camera prst="orthographicFront"/>
            <a:lightRig rig="threePt" dir="t"/>
          </a:scene3d>
          <a:sp3d>
            <a:bevelT w="165100" prst="coolSlant"/>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3" name="Google Shape;133;g38982350dc3_0_48"/>
          <p:cNvPicPr preferRelativeResize="0"/>
          <p:nvPr/>
        </p:nvPicPr>
        <p:blipFill rotWithShape="1">
          <a:blip r:embed="rId3">
            <a:alphaModFix/>
          </a:blip>
          <a:srcRect/>
          <a:stretch/>
        </p:blipFill>
        <p:spPr>
          <a:xfrm rot="5400000">
            <a:off x="-738612" y="-1738389"/>
            <a:ext cx="6368083" cy="9184196"/>
          </a:xfrm>
          <a:prstGeom prst="rect">
            <a:avLst/>
          </a:prstGeom>
          <a:noFill/>
          <a:ln>
            <a:noFill/>
          </a:ln>
        </p:spPr>
      </p:pic>
      <p:pic>
        <p:nvPicPr>
          <p:cNvPr id="131" name="Google Shape;131;g38982350dc3_0_48"/>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400000"/>
                    </a14:imgEffect>
                  </a14:imgLayer>
                </a14:imgProps>
              </a:ext>
            </a:extLst>
          </a:blip>
          <a:stretch>
            <a:fillRect/>
          </a:stretch>
        </p:blipFill>
        <p:spPr>
          <a:xfrm>
            <a:off x="1798260" y="584232"/>
            <a:ext cx="5385099" cy="3799416"/>
          </a:xfrm>
          <a:prstGeom prst="rect">
            <a:avLst/>
          </a:prstGeom>
          <a:noFill/>
          <a:ln w="28575">
            <a:solidFill>
              <a:srgbClr val="24428B"/>
            </a:solidFill>
          </a:ln>
          <a:effectLst/>
          <a:scene3d>
            <a:camera prst="orthographicFront"/>
            <a:lightRig rig="threePt" dir="t"/>
          </a:scene3d>
          <a:sp3d>
            <a:bevelT w="165100" prst="coolSlant"/>
          </a:sp3d>
        </p:spPr>
      </p:pic>
      <p:sp>
        <p:nvSpPr>
          <p:cNvPr id="132" name="Google Shape;132;g38982350dc3_0_48"/>
          <p:cNvSpPr txBox="1"/>
          <p:nvPr/>
        </p:nvSpPr>
        <p:spPr>
          <a:xfrm>
            <a:off x="2704901" y="194299"/>
            <a:ext cx="3441624" cy="415468"/>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None/>
            </a:pPr>
            <a:r>
              <a:rPr lang="en" sz="1500" b="1">
                <a:solidFill>
                  <a:srgbClr val="F68350"/>
                </a:solidFill>
                <a:latin typeface="Diba" panose="01000504000000020004" pitchFamily="2" charset="-78"/>
                <a:ea typeface="Diba" panose="01000504000000020004" pitchFamily="2" charset="-78"/>
                <a:cs typeface="Diba" panose="01000504000000020004" pitchFamily="2" charset="-78"/>
              </a:rPr>
              <a:t>ابزارهای کلیدی هوش مصنوعی </a:t>
            </a:r>
            <a:r>
              <a:rPr lang="en" sz="1500" b="1">
                <a:solidFill>
                  <a:srgbClr val="F68350"/>
                </a:solidFill>
                <a:latin typeface="Yekan Bakh ExtraBlack" panose="00000A00000000000000" pitchFamily="50" charset="-78"/>
                <a:ea typeface="Diba" panose="01000504000000020004" pitchFamily="2" charset="-78"/>
                <a:cs typeface="Yekan Bakh ExtraBlack" panose="00000A00000000000000" pitchFamily="50" charset="-78"/>
              </a:rPr>
              <a:t>۲۰۲۴–۲۰۲۵:</a:t>
            </a:r>
            <a:endParaRPr sz="1500" b="1">
              <a:solidFill>
                <a:srgbClr val="F68350"/>
              </a:solidFill>
              <a:latin typeface="Yekan Bakh ExtraBlack" panose="00000A00000000000000" pitchFamily="50" charset="-78"/>
              <a:ea typeface="Diba" panose="01000504000000020004" pitchFamily="2" charset="-78"/>
              <a:cs typeface="Yekan Bakh ExtraBlack" panose="00000A00000000000000" pitchFamily="50" charset="-78"/>
            </a:endParaRPr>
          </a:p>
        </p:txBody>
      </p:sp>
      <p:pic>
        <p:nvPicPr>
          <p:cNvPr id="2" name="Google Shape;86;p2">
            <a:extLst>
              <a:ext uri="{FF2B5EF4-FFF2-40B4-BE49-F238E27FC236}">
                <a16:creationId xmlns:a16="http://schemas.microsoft.com/office/drawing/2014/main" id="{68893A14-D292-F964-87DE-054D05DAAF4B}"/>
              </a:ext>
            </a:extLst>
          </p:cNvPr>
          <p:cNvPicPr preferRelativeResize="0"/>
          <p:nvPr/>
        </p:nvPicPr>
        <p:blipFill rotWithShape="1">
          <a:blip r:embed="rId6">
            <a:alphaModFix/>
          </a:blip>
          <a:srcRect/>
          <a:stretch/>
        </p:blipFill>
        <p:spPr>
          <a:xfrm>
            <a:off x="838200" y="4662601"/>
            <a:ext cx="7467600" cy="295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1704</Words>
  <Application>Microsoft Office PowerPoint</Application>
  <PresentationFormat>On-screen Show (16:9)</PresentationFormat>
  <Paragraphs>134</Paragraphs>
  <Slides>35</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Yekan Bakh VF Black</vt:lpstr>
      <vt:lpstr>Wingdings</vt:lpstr>
      <vt:lpstr>Yekan Bakh ExtraBlack</vt:lpstr>
      <vt:lpstr>Arial</vt:lpstr>
      <vt:lpstr>Raleway</vt:lpstr>
      <vt:lpstr>Yekan Bakh ExtraBold</vt:lpstr>
      <vt:lpstr>Lato</vt:lpstr>
      <vt:lpstr>Diba</vt:lpstr>
      <vt:lpstr>Vazirmatn</vt:lpstr>
      <vt:lpstr>Yekan Bakh FaNum SemiBold</vt:lpstr>
      <vt:lpstr>Swiss</vt:lpstr>
      <vt:lpstr>از داده تا تصمیم: ساختار تصمیم‌گیری چابک و معماری ضد شکنندگی با هوش مصنوعی در بازار متلاطم فولاد ایران </vt:lpstr>
      <vt:lpstr>هدف جلسه سوم دوره آموزشی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باسپاس از حسن توجه شما  تیم ماهر مشاوران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javanfekr</dc:creator>
  <cp:lastModifiedBy>Zahra javan</cp:lastModifiedBy>
  <cp:revision>9</cp:revision>
  <dcterms:modified xsi:type="dcterms:W3CDTF">2025-10-08T09:57:58Z</dcterms:modified>
</cp:coreProperties>
</file>